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handoutMasterIdLst>
    <p:handoutMasterId r:id="rId38"/>
  </p:handoutMasterIdLst>
  <p:sldIdLst>
    <p:sldId id="256" r:id="rId2"/>
    <p:sldId id="257" r:id="rId3"/>
    <p:sldId id="266" r:id="rId4"/>
    <p:sldId id="258" r:id="rId5"/>
    <p:sldId id="260" r:id="rId6"/>
    <p:sldId id="314" r:id="rId7"/>
    <p:sldId id="261" r:id="rId8"/>
    <p:sldId id="315" r:id="rId9"/>
    <p:sldId id="316" r:id="rId10"/>
    <p:sldId id="317" r:id="rId11"/>
    <p:sldId id="341" r:id="rId12"/>
    <p:sldId id="342" r:id="rId13"/>
    <p:sldId id="320" r:id="rId14"/>
    <p:sldId id="323" r:id="rId15"/>
    <p:sldId id="324" r:id="rId16"/>
    <p:sldId id="328" r:id="rId17"/>
    <p:sldId id="325" r:id="rId18"/>
    <p:sldId id="311" r:id="rId19"/>
    <p:sldId id="273" r:id="rId20"/>
    <p:sldId id="274" r:id="rId21"/>
    <p:sldId id="275" r:id="rId22"/>
    <p:sldId id="276" r:id="rId23"/>
    <p:sldId id="340" r:id="rId24"/>
    <p:sldId id="326" r:id="rId25"/>
    <p:sldId id="304" r:id="rId26"/>
    <p:sldId id="277" r:id="rId27"/>
    <p:sldId id="279" r:id="rId28"/>
    <p:sldId id="332" r:id="rId29"/>
    <p:sldId id="333" r:id="rId30"/>
    <p:sldId id="338" r:id="rId31"/>
    <p:sldId id="339" r:id="rId32"/>
    <p:sldId id="281" r:id="rId33"/>
    <p:sldId id="282" r:id="rId34"/>
    <p:sldId id="283" r:id="rId35"/>
    <p:sldId id="337" r:id="rId36"/>
  </p:sldIdLst>
  <p:sldSz cx="9144000" cy="5715000" type="screen16x10"/>
  <p:notesSz cx="6858000" cy="9144000"/>
  <p:defaultTextStyle>
    <a:defPPr>
      <a:defRPr lang="es-ES_tradnl"/>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651"/>
    <a:srgbClr val="6DAEB7"/>
    <a:srgbClr val="9966FF"/>
    <a:srgbClr val="59CD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2"/>
    <p:restoredTop sz="74924" autoAdjust="0"/>
  </p:normalViewPr>
  <p:slideViewPr>
    <p:cSldViewPr snapToGrid="0" snapToObjects="1">
      <p:cViewPr varScale="1">
        <p:scale>
          <a:sx n="100" d="100"/>
          <a:sy n="100" d="100"/>
        </p:scale>
        <p:origin x="1992" y="16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18B1C6-AB1A-D04C-A735-D98175AA975F}" type="doc">
      <dgm:prSet loTypeId="urn:microsoft.com/office/officeart/2008/layout/VerticalCurvedList" loCatId="" qsTypeId="urn:microsoft.com/office/officeart/2005/8/quickstyle/simple3" qsCatId="simple" csTypeId="urn:microsoft.com/office/officeart/2005/8/colors/colorful2" csCatId="colorful" phldr="1"/>
      <dgm:spPr/>
      <dgm:t>
        <a:bodyPr/>
        <a:lstStyle/>
        <a:p>
          <a:endParaRPr lang="es-ES"/>
        </a:p>
      </dgm:t>
    </dgm:pt>
    <dgm:pt modelId="{2E17EF89-4413-9A4F-A11B-E6A87D5F5C7E}">
      <dgm:prSet/>
      <dgm:spPr/>
      <dgm:t>
        <a:bodyPr/>
        <a:lstStyle/>
        <a:p>
          <a:pPr rtl="0"/>
          <a:r>
            <a:rPr lang="es-ES" b="1">
              <a:latin typeface="Segoe"/>
              <a:cs typeface="Segoe"/>
            </a:rPr>
            <a:t>Completitud</a:t>
          </a:r>
        </a:p>
      </dgm:t>
    </dgm:pt>
    <dgm:pt modelId="{DDDC5582-0426-D744-AB18-EEF964B3A08E}" type="parTrans" cxnId="{FC5C909A-DD40-844C-8847-E5E84B7CB00D}">
      <dgm:prSet/>
      <dgm:spPr/>
      <dgm:t>
        <a:bodyPr/>
        <a:lstStyle/>
        <a:p>
          <a:endParaRPr lang="es-ES" b="1">
            <a:latin typeface="Segoe"/>
            <a:cs typeface="Segoe"/>
          </a:endParaRPr>
        </a:p>
      </dgm:t>
    </dgm:pt>
    <dgm:pt modelId="{7BF407AD-5665-8E40-A0DB-50598F6643EB}" type="sibTrans" cxnId="{FC5C909A-DD40-844C-8847-E5E84B7CB00D}">
      <dgm:prSet/>
      <dgm:spPr/>
      <dgm:t>
        <a:bodyPr/>
        <a:lstStyle/>
        <a:p>
          <a:endParaRPr lang="es-ES" b="1">
            <a:latin typeface="Segoe"/>
            <a:cs typeface="Segoe"/>
          </a:endParaRPr>
        </a:p>
      </dgm:t>
    </dgm:pt>
    <dgm:pt modelId="{B1834DD6-6626-C64E-A04F-EAD7FBA77F1C}">
      <dgm:prSet/>
      <dgm:spPr/>
      <dgm:t>
        <a:bodyPr/>
        <a:lstStyle/>
        <a:p>
          <a:pPr rtl="0"/>
          <a:r>
            <a:rPr lang="es-ES_tradnl" b="1" dirty="0">
              <a:latin typeface="Segoe"/>
              <a:cs typeface="Segoe"/>
            </a:rPr>
            <a:t>Fuente primaria</a:t>
          </a:r>
        </a:p>
      </dgm:t>
    </dgm:pt>
    <dgm:pt modelId="{7279D899-A7F5-0D47-BAF3-4655878F7BE9}" type="parTrans" cxnId="{12E632F9-9F8E-E54F-8E4A-377E3EC0C1AD}">
      <dgm:prSet/>
      <dgm:spPr/>
      <dgm:t>
        <a:bodyPr/>
        <a:lstStyle/>
        <a:p>
          <a:endParaRPr lang="es-ES" b="1">
            <a:latin typeface="Segoe"/>
            <a:cs typeface="Segoe"/>
          </a:endParaRPr>
        </a:p>
      </dgm:t>
    </dgm:pt>
    <dgm:pt modelId="{C054B30A-07F5-1B42-A3F8-37A4B95209AE}" type="sibTrans" cxnId="{12E632F9-9F8E-E54F-8E4A-377E3EC0C1AD}">
      <dgm:prSet/>
      <dgm:spPr/>
      <dgm:t>
        <a:bodyPr/>
        <a:lstStyle/>
        <a:p>
          <a:endParaRPr lang="es-ES" b="1">
            <a:latin typeface="Segoe"/>
            <a:cs typeface="Segoe"/>
          </a:endParaRPr>
        </a:p>
      </dgm:t>
    </dgm:pt>
    <dgm:pt modelId="{671F950F-1B54-6142-8B3B-19045A191DE4}">
      <dgm:prSet/>
      <dgm:spPr/>
      <dgm:t>
        <a:bodyPr/>
        <a:lstStyle/>
        <a:p>
          <a:pPr rtl="0"/>
          <a:r>
            <a:rPr lang="es-ES" b="1">
              <a:latin typeface="Segoe"/>
              <a:cs typeface="Segoe"/>
            </a:rPr>
            <a:t>Oportuna</a:t>
          </a:r>
        </a:p>
      </dgm:t>
    </dgm:pt>
    <dgm:pt modelId="{D7BB7DFF-9DEC-7642-8965-28ABBC3E2219}" type="parTrans" cxnId="{5C8C6D89-DB12-6B4A-9413-4A6F663C25E3}">
      <dgm:prSet/>
      <dgm:spPr/>
      <dgm:t>
        <a:bodyPr/>
        <a:lstStyle/>
        <a:p>
          <a:endParaRPr lang="es-ES" b="1">
            <a:latin typeface="Segoe"/>
            <a:cs typeface="Segoe"/>
          </a:endParaRPr>
        </a:p>
      </dgm:t>
    </dgm:pt>
    <dgm:pt modelId="{4B9FA247-D745-F843-A81B-EB4911EAE506}" type="sibTrans" cxnId="{5C8C6D89-DB12-6B4A-9413-4A6F663C25E3}">
      <dgm:prSet/>
      <dgm:spPr/>
      <dgm:t>
        <a:bodyPr/>
        <a:lstStyle/>
        <a:p>
          <a:endParaRPr lang="es-ES" b="1">
            <a:latin typeface="Segoe"/>
            <a:cs typeface="Segoe"/>
          </a:endParaRPr>
        </a:p>
      </dgm:t>
    </dgm:pt>
    <dgm:pt modelId="{C2FDBC0F-1ECF-BE45-876E-E2E2BED7DD5D}">
      <dgm:prSet/>
      <dgm:spPr/>
      <dgm:t>
        <a:bodyPr/>
        <a:lstStyle/>
        <a:p>
          <a:pPr rtl="0"/>
          <a:r>
            <a:rPr lang="es-ES" b="1" dirty="0">
              <a:latin typeface="Segoe"/>
              <a:cs typeface="Segoe"/>
            </a:rPr>
            <a:t>Procesable</a:t>
          </a:r>
        </a:p>
      </dgm:t>
    </dgm:pt>
    <dgm:pt modelId="{949C72BC-9418-F74C-9657-DABF52E6D073}" type="parTrans" cxnId="{BC602A1E-8D27-D244-A1BD-8AD04DFC4B10}">
      <dgm:prSet/>
      <dgm:spPr/>
      <dgm:t>
        <a:bodyPr/>
        <a:lstStyle/>
        <a:p>
          <a:endParaRPr lang="es-ES" b="1">
            <a:latin typeface="Segoe"/>
            <a:cs typeface="Segoe"/>
          </a:endParaRPr>
        </a:p>
      </dgm:t>
    </dgm:pt>
    <dgm:pt modelId="{B71F5646-3B74-1943-81FB-0663D7DE6AFA}" type="sibTrans" cxnId="{BC602A1E-8D27-D244-A1BD-8AD04DFC4B10}">
      <dgm:prSet/>
      <dgm:spPr/>
      <dgm:t>
        <a:bodyPr/>
        <a:lstStyle/>
        <a:p>
          <a:endParaRPr lang="es-ES" b="1">
            <a:latin typeface="Segoe"/>
            <a:cs typeface="Segoe"/>
          </a:endParaRPr>
        </a:p>
      </dgm:t>
    </dgm:pt>
    <dgm:pt modelId="{B21B071A-EE3A-AA41-B2E9-9380585757AE}">
      <dgm:prSet/>
      <dgm:spPr/>
      <dgm:t>
        <a:bodyPr/>
        <a:lstStyle/>
        <a:p>
          <a:pPr rtl="0"/>
          <a:r>
            <a:rPr lang="it-IT" b="1">
              <a:latin typeface="Segoe"/>
              <a:cs typeface="Segoe"/>
            </a:rPr>
            <a:t>No discriminatorios</a:t>
          </a:r>
        </a:p>
      </dgm:t>
    </dgm:pt>
    <dgm:pt modelId="{E17EA478-9F64-D745-820A-AE3179F4E937}" type="parTrans" cxnId="{39037875-D305-934A-887D-6F4DBB1D1D47}">
      <dgm:prSet/>
      <dgm:spPr/>
      <dgm:t>
        <a:bodyPr/>
        <a:lstStyle/>
        <a:p>
          <a:endParaRPr lang="es-ES" b="1">
            <a:latin typeface="Segoe"/>
            <a:cs typeface="Segoe"/>
          </a:endParaRPr>
        </a:p>
      </dgm:t>
    </dgm:pt>
    <dgm:pt modelId="{89E322E3-1269-C444-BAFA-B08802934716}" type="sibTrans" cxnId="{39037875-D305-934A-887D-6F4DBB1D1D47}">
      <dgm:prSet/>
      <dgm:spPr/>
      <dgm:t>
        <a:bodyPr/>
        <a:lstStyle/>
        <a:p>
          <a:endParaRPr lang="es-ES" b="1">
            <a:latin typeface="Segoe"/>
            <a:cs typeface="Segoe"/>
          </a:endParaRPr>
        </a:p>
      </dgm:t>
    </dgm:pt>
    <dgm:pt modelId="{A5550238-C4AA-CD40-9E98-67866CB99829}">
      <dgm:prSet/>
      <dgm:spPr/>
      <dgm:t>
        <a:bodyPr/>
        <a:lstStyle/>
        <a:p>
          <a:pPr rtl="0"/>
          <a:r>
            <a:rPr lang="es-ES_tradnl" b="1" dirty="0">
              <a:latin typeface="Segoe"/>
              <a:cs typeface="Segoe"/>
            </a:rPr>
            <a:t>Uso Libre</a:t>
          </a:r>
        </a:p>
      </dgm:t>
    </dgm:pt>
    <dgm:pt modelId="{1DD2C53F-80DF-3041-9AB7-1D7D006D2206}" type="parTrans" cxnId="{5B055199-8A3B-5B4D-B3EC-F88335BA671F}">
      <dgm:prSet/>
      <dgm:spPr/>
      <dgm:t>
        <a:bodyPr/>
        <a:lstStyle/>
        <a:p>
          <a:endParaRPr lang="es-ES" b="1">
            <a:latin typeface="Segoe"/>
            <a:cs typeface="Segoe"/>
          </a:endParaRPr>
        </a:p>
      </dgm:t>
    </dgm:pt>
    <dgm:pt modelId="{828BC23A-6937-3747-92B9-E9A0A11113AA}" type="sibTrans" cxnId="{5B055199-8A3B-5B4D-B3EC-F88335BA671F}">
      <dgm:prSet/>
      <dgm:spPr/>
      <dgm:t>
        <a:bodyPr/>
        <a:lstStyle/>
        <a:p>
          <a:endParaRPr lang="es-ES" b="1">
            <a:latin typeface="Segoe"/>
            <a:cs typeface="Segoe"/>
          </a:endParaRPr>
        </a:p>
      </dgm:t>
    </dgm:pt>
    <dgm:pt modelId="{519B367B-F7E4-E344-A9F6-2CF11DAC93B2}" type="pres">
      <dgm:prSet presAssocID="{5318B1C6-AB1A-D04C-A735-D98175AA975F}" presName="Name0" presStyleCnt="0">
        <dgm:presLayoutVars>
          <dgm:chMax val="7"/>
          <dgm:chPref val="7"/>
          <dgm:dir/>
        </dgm:presLayoutVars>
      </dgm:prSet>
      <dgm:spPr/>
      <dgm:t>
        <a:bodyPr/>
        <a:lstStyle/>
        <a:p>
          <a:endParaRPr lang="es-ES_tradnl"/>
        </a:p>
      </dgm:t>
    </dgm:pt>
    <dgm:pt modelId="{CD8DF34A-9456-E44A-B383-2551C98B40C0}" type="pres">
      <dgm:prSet presAssocID="{5318B1C6-AB1A-D04C-A735-D98175AA975F}" presName="Name1" presStyleCnt="0"/>
      <dgm:spPr/>
    </dgm:pt>
    <dgm:pt modelId="{C22BB385-B748-1547-9E25-8A095C52BE65}" type="pres">
      <dgm:prSet presAssocID="{5318B1C6-AB1A-D04C-A735-D98175AA975F}" presName="cycle" presStyleCnt="0"/>
      <dgm:spPr/>
    </dgm:pt>
    <dgm:pt modelId="{29D06855-443E-3C4B-B40E-45FE4AB32442}" type="pres">
      <dgm:prSet presAssocID="{5318B1C6-AB1A-D04C-A735-D98175AA975F}" presName="srcNode" presStyleLbl="node1" presStyleIdx="0" presStyleCnt="6"/>
      <dgm:spPr/>
    </dgm:pt>
    <dgm:pt modelId="{5B5321B8-31B6-1B46-B35E-54D75EA3E410}" type="pres">
      <dgm:prSet presAssocID="{5318B1C6-AB1A-D04C-A735-D98175AA975F}" presName="conn" presStyleLbl="parChTrans1D2" presStyleIdx="0" presStyleCnt="1"/>
      <dgm:spPr/>
      <dgm:t>
        <a:bodyPr/>
        <a:lstStyle/>
        <a:p>
          <a:endParaRPr lang="es-ES_tradnl"/>
        </a:p>
      </dgm:t>
    </dgm:pt>
    <dgm:pt modelId="{EF1F8900-3A2B-5449-A60D-42C811822250}" type="pres">
      <dgm:prSet presAssocID="{5318B1C6-AB1A-D04C-A735-D98175AA975F}" presName="extraNode" presStyleLbl="node1" presStyleIdx="0" presStyleCnt="6"/>
      <dgm:spPr/>
    </dgm:pt>
    <dgm:pt modelId="{F956D2D3-C0F6-2A41-A3F2-3DB2A6FB1F4F}" type="pres">
      <dgm:prSet presAssocID="{5318B1C6-AB1A-D04C-A735-D98175AA975F}" presName="dstNode" presStyleLbl="node1" presStyleIdx="0" presStyleCnt="6"/>
      <dgm:spPr/>
    </dgm:pt>
    <dgm:pt modelId="{C00F056F-2796-5A46-AE56-72C0656EBBCE}" type="pres">
      <dgm:prSet presAssocID="{2E17EF89-4413-9A4F-A11B-E6A87D5F5C7E}" presName="text_1" presStyleLbl="node1" presStyleIdx="0" presStyleCnt="6">
        <dgm:presLayoutVars>
          <dgm:bulletEnabled val="1"/>
        </dgm:presLayoutVars>
      </dgm:prSet>
      <dgm:spPr/>
      <dgm:t>
        <a:bodyPr/>
        <a:lstStyle/>
        <a:p>
          <a:endParaRPr lang="es-ES_tradnl"/>
        </a:p>
      </dgm:t>
    </dgm:pt>
    <dgm:pt modelId="{166DDD30-70FE-A144-ADEF-964C2090806B}" type="pres">
      <dgm:prSet presAssocID="{2E17EF89-4413-9A4F-A11B-E6A87D5F5C7E}" presName="accent_1" presStyleCnt="0"/>
      <dgm:spPr/>
    </dgm:pt>
    <dgm:pt modelId="{8D26E1BE-CAB4-FE44-98C8-C90DA3F6D23D}" type="pres">
      <dgm:prSet presAssocID="{2E17EF89-4413-9A4F-A11B-E6A87D5F5C7E}" presName="accentRepeatNode" presStyleLbl="solidFgAcc1" presStyleIdx="0" presStyleCnt="6"/>
      <dgm:spPr/>
    </dgm:pt>
    <dgm:pt modelId="{2D2DEA34-E696-4340-BEDB-194324123905}" type="pres">
      <dgm:prSet presAssocID="{B1834DD6-6626-C64E-A04F-EAD7FBA77F1C}" presName="text_2" presStyleLbl="node1" presStyleIdx="1" presStyleCnt="6">
        <dgm:presLayoutVars>
          <dgm:bulletEnabled val="1"/>
        </dgm:presLayoutVars>
      </dgm:prSet>
      <dgm:spPr/>
      <dgm:t>
        <a:bodyPr/>
        <a:lstStyle/>
        <a:p>
          <a:endParaRPr lang="es-ES_tradnl"/>
        </a:p>
      </dgm:t>
    </dgm:pt>
    <dgm:pt modelId="{0DCA78EE-BA18-904F-8109-CEDC2570F268}" type="pres">
      <dgm:prSet presAssocID="{B1834DD6-6626-C64E-A04F-EAD7FBA77F1C}" presName="accent_2" presStyleCnt="0"/>
      <dgm:spPr/>
    </dgm:pt>
    <dgm:pt modelId="{9A05BEF1-666A-7F46-8D7D-2AFD86E84FED}" type="pres">
      <dgm:prSet presAssocID="{B1834DD6-6626-C64E-A04F-EAD7FBA77F1C}" presName="accentRepeatNode" presStyleLbl="solidFgAcc1" presStyleIdx="1" presStyleCnt="6"/>
      <dgm:spPr/>
    </dgm:pt>
    <dgm:pt modelId="{53F94B3E-4CAE-424A-8152-191A1A8B9053}" type="pres">
      <dgm:prSet presAssocID="{671F950F-1B54-6142-8B3B-19045A191DE4}" presName="text_3" presStyleLbl="node1" presStyleIdx="2" presStyleCnt="6">
        <dgm:presLayoutVars>
          <dgm:bulletEnabled val="1"/>
        </dgm:presLayoutVars>
      </dgm:prSet>
      <dgm:spPr/>
      <dgm:t>
        <a:bodyPr/>
        <a:lstStyle/>
        <a:p>
          <a:endParaRPr lang="es-ES_tradnl"/>
        </a:p>
      </dgm:t>
    </dgm:pt>
    <dgm:pt modelId="{E759A0C8-7814-1548-9CA3-2AA7D57A3457}" type="pres">
      <dgm:prSet presAssocID="{671F950F-1B54-6142-8B3B-19045A191DE4}" presName="accent_3" presStyleCnt="0"/>
      <dgm:spPr/>
    </dgm:pt>
    <dgm:pt modelId="{1B58B316-400A-F44D-9BC6-66D10AFA7C61}" type="pres">
      <dgm:prSet presAssocID="{671F950F-1B54-6142-8B3B-19045A191DE4}" presName="accentRepeatNode" presStyleLbl="solidFgAcc1" presStyleIdx="2" presStyleCnt="6"/>
      <dgm:spPr/>
    </dgm:pt>
    <dgm:pt modelId="{DF30043C-C544-4FA6-BFFC-6E3ED7FCF183}" type="pres">
      <dgm:prSet presAssocID="{C2FDBC0F-1ECF-BE45-876E-E2E2BED7DD5D}" presName="text_4" presStyleLbl="node1" presStyleIdx="3" presStyleCnt="6">
        <dgm:presLayoutVars>
          <dgm:bulletEnabled val="1"/>
        </dgm:presLayoutVars>
      </dgm:prSet>
      <dgm:spPr/>
      <dgm:t>
        <a:bodyPr/>
        <a:lstStyle/>
        <a:p>
          <a:endParaRPr lang="es-ES_tradnl"/>
        </a:p>
      </dgm:t>
    </dgm:pt>
    <dgm:pt modelId="{D10962F1-C4B7-4DC8-816C-F97131BFE824}" type="pres">
      <dgm:prSet presAssocID="{C2FDBC0F-1ECF-BE45-876E-E2E2BED7DD5D}" presName="accent_4" presStyleCnt="0"/>
      <dgm:spPr/>
    </dgm:pt>
    <dgm:pt modelId="{73C9D95B-614E-CD46-946F-3FCA696955D4}" type="pres">
      <dgm:prSet presAssocID="{C2FDBC0F-1ECF-BE45-876E-E2E2BED7DD5D}" presName="accentRepeatNode" presStyleLbl="solidFgAcc1" presStyleIdx="3" presStyleCnt="6"/>
      <dgm:spPr/>
    </dgm:pt>
    <dgm:pt modelId="{41692268-2F78-4012-8E64-44458CC45E61}" type="pres">
      <dgm:prSet presAssocID="{B21B071A-EE3A-AA41-B2E9-9380585757AE}" presName="text_5" presStyleLbl="node1" presStyleIdx="4" presStyleCnt="6">
        <dgm:presLayoutVars>
          <dgm:bulletEnabled val="1"/>
        </dgm:presLayoutVars>
      </dgm:prSet>
      <dgm:spPr/>
      <dgm:t>
        <a:bodyPr/>
        <a:lstStyle/>
        <a:p>
          <a:endParaRPr lang="es-ES_tradnl"/>
        </a:p>
      </dgm:t>
    </dgm:pt>
    <dgm:pt modelId="{7405A36A-FBC9-4AC2-81A8-D683F670E765}" type="pres">
      <dgm:prSet presAssocID="{B21B071A-EE3A-AA41-B2E9-9380585757AE}" presName="accent_5" presStyleCnt="0"/>
      <dgm:spPr/>
    </dgm:pt>
    <dgm:pt modelId="{A2B6806B-09CC-A24E-A76D-11A350364CA8}" type="pres">
      <dgm:prSet presAssocID="{B21B071A-EE3A-AA41-B2E9-9380585757AE}" presName="accentRepeatNode" presStyleLbl="solidFgAcc1" presStyleIdx="4" presStyleCnt="6"/>
      <dgm:spPr/>
    </dgm:pt>
    <dgm:pt modelId="{9B478EBC-49FA-4B9B-AF6F-B6A89FB88E23}" type="pres">
      <dgm:prSet presAssocID="{A5550238-C4AA-CD40-9E98-67866CB99829}" presName="text_6" presStyleLbl="node1" presStyleIdx="5" presStyleCnt="6">
        <dgm:presLayoutVars>
          <dgm:bulletEnabled val="1"/>
        </dgm:presLayoutVars>
      </dgm:prSet>
      <dgm:spPr/>
      <dgm:t>
        <a:bodyPr/>
        <a:lstStyle/>
        <a:p>
          <a:endParaRPr lang="es-ES_tradnl"/>
        </a:p>
      </dgm:t>
    </dgm:pt>
    <dgm:pt modelId="{22B430A8-86B2-4B12-B9B7-B828D48BB77B}" type="pres">
      <dgm:prSet presAssocID="{A5550238-C4AA-CD40-9E98-67866CB99829}" presName="accent_6" presStyleCnt="0"/>
      <dgm:spPr/>
    </dgm:pt>
    <dgm:pt modelId="{874D6F4E-A7D7-EB45-8BBD-959D593F9BEB}" type="pres">
      <dgm:prSet presAssocID="{A5550238-C4AA-CD40-9E98-67866CB99829}" presName="accentRepeatNode" presStyleLbl="solidFgAcc1" presStyleIdx="5" presStyleCnt="6"/>
      <dgm:spPr/>
    </dgm:pt>
  </dgm:ptLst>
  <dgm:cxnLst>
    <dgm:cxn modelId="{5C8C6D89-DB12-6B4A-9413-4A6F663C25E3}" srcId="{5318B1C6-AB1A-D04C-A735-D98175AA975F}" destId="{671F950F-1B54-6142-8B3B-19045A191DE4}" srcOrd="2" destOrd="0" parTransId="{D7BB7DFF-9DEC-7642-8965-28ABBC3E2219}" sibTransId="{4B9FA247-D745-F843-A81B-EB4911EAE506}"/>
    <dgm:cxn modelId="{F0657881-30CE-4974-AA8B-76B0CBFF9F08}" type="presOf" srcId="{5318B1C6-AB1A-D04C-A735-D98175AA975F}" destId="{519B367B-F7E4-E344-A9F6-2CF11DAC93B2}" srcOrd="0" destOrd="0" presId="urn:microsoft.com/office/officeart/2008/layout/VerticalCurvedList"/>
    <dgm:cxn modelId="{7F2CB2AE-E829-44EC-8840-912657A1C568}" type="presOf" srcId="{7BF407AD-5665-8E40-A0DB-50598F6643EB}" destId="{5B5321B8-31B6-1B46-B35E-54D75EA3E410}" srcOrd="0" destOrd="0" presId="urn:microsoft.com/office/officeart/2008/layout/VerticalCurvedList"/>
    <dgm:cxn modelId="{6F0E9315-A135-452F-A76F-BB6A9BB87F37}" type="presOf" srcId="{2E17EF89-4413-9A4F-A11B-E6A87D5F5C7E}" destId="{C00F056F-2796-5A46-AE56-72C0656EBBCE}" srcOrd="0" destOrd="0" presId="urn:microsoft.com/office/officeart/2008/layout/VerticalCurvedList"/>
    <dgm:cxn modelId="{5B055199-8A3B-5B4D-B3EC-F88335BA671F}" srcId="{5318B1C6-AB1A-D04C-A735-D98175AA975F}" destId="{A5550238-C4AA-CD40-9E98-67866CB99829}" srcOrd="5" destOrd="0" parTransId="{1DD2C53F-80DF-3041-9AB7-1D7D006D2206}" sibTransId="{828BC23A-6937-3747-92B9-E9A0A11113AA}"/>
    <dgm:cxn modelId="{4989517F-F8F9-4241-ABD0-5159D1267825}" type="presOf" srcId="{A5550238-C4AA-CD40-9E98-67866CB99829}" destId="{9B478EBC-49FA-4B9B-AF6F-B6A89FB88E23}" srcOrd="0" destOrd="0" presId="urn:microsoft.com/office/officeart/2008/layout/VerticalCurvedList"/>
    <dgm:cxn modelId="{4031CC35-6411-46E7-8473-9F00691B04FE}" type="presOf" srcId="{B21B071A-EE3A-AA41-B2E9-9380585757AE}" destId="{41692268-2F78-4012-8E64-44458CC45E61}" srcOrd="0" destOrd="0" presId="urn:microsoft.com/office/officeart/2008/layout/VerticalCurvedList"/>
    <dgm:cxn modelId="{12E632F9-9F8E-E54F-8E4A-377E3EC0C1AD}" srcId="{5318B1C6-AB1A-D04C-A735-D98175AA975F}" destId="{B1834DD6-6626-C64E-A04F-EAD7FBA77F1C}" srcOrd="1" destOrd="0" parTransId="{7279D899-A7F5-0D47-BAF3-4655878F7BE9}" sibTransId="{C054B30A-07F5-1B42-A3F8-37A4B95209AE}"/>
    <dgm:cxn modelId="{FC5C909A-DD40-844C-8847-E5E84B7CB00D}" srcId="{5318B1C6-AB1A-D04C-A735-D98175AA975F}" destId="{2E17EF89-4413-9A4F-A11B-E6A87D5F5C7E}" srcOrd="0" destOrd="0" parTransId="{DDDC5582-0426-D744-AB18-EEF964B3A08E}" sibTransId="{7BF407AD-5665-8E40-A0DB-50598F6643EB}"/>
    <dgm:cxn modelId="{BC602A1E-8D27-D244-A1BD-8AD04DFC4B10}" srcId="{5318B1C6-AB1A-D04C-A735-D98175AA975F}" destId="{C2FDBC0F-1ECF-BE45-876E-E2E2BED7DD5D}" srcOrd="3" destOrd="0" parTransId="{949C72BC-9418-F74C-9657-DABF52E6D073}" sibTransId="{B71F5646-3B74-1943-81FB-0663D7DE6AFA}"/>
    <dgm:cxn modelId="{2913D719-F7C6-4EAA-A77B-A2EF12C078EB}" type="presOf" srcId="{C2FDBC0F-1ECF-BE45-876E-E2E2BED7DD5D}" destId="{DF30043C-C544-4FA6-BFFC-6E3ED7FCF183}" srcOrd="0" destOrd="0" presId="urn:microsoft.com/office/officeart/2008/layout/VerticalCurvedList"/>
    <dgm:cxn modelId="{2D82FBCA-D0CA-412C-9650-99CD9F7910A8}" type="presOf" srcId="{B1834DD6-6626-C64E-A04F-EAD7FBA77F1C}" destId="{2D2DEA34-E696-4340-BEDB-194324123905}" srcOrd="0" destOrd="0" presId="urn:microsoft.com/office/officeart/2008/layout/VerticalCurvedList"/>
    <dgm:cxn modelId="{39037875-D305-934A-887D-6F4DBB1D1D47}" srcId="{5318B1C6-AB1A-D04C-A735-D98175AA975F}" destId="{B21B071A-EE3A-AA41-B2E9-9380585757AE}" srcOrd="4" destOrd="0" parTransId="{E17EA478-9F64-D745-820A-AE3179F4E937}" sibTransId="{89E322E3-1269-C444-BAFA-B08802934716}"/>
    <dgm:cxn modelId="{C95AF63E-1E02-4235-9C56-02BC66EC2BBF}" type="presOf" srcId="{671F950F-1B54-6142-8B3B-19045A191DE4}" destId="{53F94B3E-4CAE-424A-8152-191A1A8B9053}" srcOrd="0" destOrd="0" presId="urn:microsoft.com/office/officeart/2008/layout/VerticalCurvedList"/>
    <dgm:cxn modelId="{9145F13F-7D71-472E-9737-9345A8FBCFD6}" type="presParOf" srcId="{519B367B-F7E4-E344-A9F6-2CF11DAC93B2}" destId="{CD8DF34A-9456-E44A-B383-2551C98B40C0}" srcOrd="0" destOrd="0" presId="urn:microsoft.com/office/officeart/2008/layout/VerticalCurvedList"/>
    <dgm:cxn modelId="{C3965F64-29AF-4643-8814-E0D393F59E08}" type="presParOf" srcId="{CD8DF34A-9456-E44A-B383-2551C98B40C0}" destId="{C22BB385-B748-1547-9E25-8A095C52BE65}" srcOrd="0" destOrd="0" presId="urn:microsoft.com/office/officeart/2008/layout/VerticalCurvedList"/>
    <dgm:cxn modelId="{F1EFE1E8-CB6A-4466-A149-329C4E66103E}" type="presParOf" srcId="{C22BB385-B748-1547-9E25-8A095C52BE65}" destId="{29D06855-443E-3C4B-B40E-45FE4AB32442}" srcOrd="0" destOrd="0" presId="urn:microsoft.com/office/officeart/2008/layout/VerticalCurvedList"/>
    <dgm:cxn modelId="{A5831612-5866-474F-B642-ADA545BADDE8}" type="presParOf" srcId="{C22BB385-B748-1547-9E25-8A095C52BE65}" destId="{5B5321B8-31B6-1B46-B35E-54D75EA3E410}" srcOrd="1" destOrd="0" presId="urn:microsoft.com/office/officeart/2008/layout/VerticalCurvedList"/>
    <dgm:cxn modelId="{70DE5940-8316-4DB5-97F5-CF472547C00F}" type="presParOf" srcId="{C22BB385-B748-1547-9E25-8A095C52BE65}" destId="{EF1F8900-3A2B-5449-A60D-42C811822250}" srcOrd="2" destOrd="0" presId="urn:microsoft.com/office/officeart/2008/layout/VerticalCurvedList"/>
    <dgm:cxn modelId="{F733C914-060A-4A3D-A7F9-6039B616383A}" type="presParOf" srcId="{C22BB385-B748-1547-9E25-8A095C52BE65}" destId="{F956D2D3-C0F6-2A41-A3F2-3DB2A6FB1F4F}" srcOrd="3" destOrd="0" presId="urn:microsoft.com/office/officeart/2008/layout/VerticalCurvedList"/>
    <dgm:cxn modelId="{E7469DA1-02B1-4A38-89CD-D66DFF59BE43}" type="presParOf" srcId="{CD8DF34A-9456-E44A-B383-2551C98B40C0}" destId="{C00F056F-2796-5A46-AE56-72C0656EBBCE}" srcOrd="1" destOrd="0" presId="urn:microsoft.com/office/officeart/2008/layout/VerticalCurvedList"/>
    <dgm:cxn modelId="{D7A9594F-8C37-4379-A0AF-82AEFC1AC888}" type="presParOf" srcId="{CD8DF34A-9456-E44A-B383-2551C98B40C0}" destId="{166DDD30-70FE-A144-ADEF-964C2090806B}" srcOrd="2" destOrd="0" presId="urn:microsoft.com/office/officeart/2008/layout/VerticalCurvedList"/>
    <dgm:cxn modelId="{0C407B9E-9591-44C9-AA42-8D6DC40C45B0}" type="presParOf" srcId="{166DDD30-70FE-A144-ADEF-964C2090806B}" destId="{8D26E1BE-CAB4-FE44-98C8-C90DA3F6D23D}" srcOrd="0" destOrd="0" presId="urn:microsoft.com/office/officeart/2008/layout/VerticalCurvedList"/>
    <dgm:cxn modelId="{DE496CB0-C892-4206-A4B0-8E9688A6CC48}" type="presParOf" srcId="{CD8DF34A-9456-E44A-B383-2551C98B40C0}" destId="{2D2DEA34-E696-4340-BEDB-194324123905}" srcOrd="3" destOrd="0" presId="urn:microsoft.com/office/officeart/2008/layout/VerticalCurvedList"/>
    <dgm:cxn modelId="{4EAA09A5-CD36-4D62-8AA6-A0FAA328749F}" type="presParOf" srcId="{CD8DF34A-9456-E44A-B383-2551C98B40C0}" destId="{0DCA78EE-BA18-904F-8109-CEDC2570F268}" srcOrd="4" destOrd="0" presId="urn:microsoft.com/office/officeart/2008/layout/VerticalCurvedList"/>
    <dgm:cxn modelId="{586BAA94-6223-49D0-B3A0-065CDAC43989}" type="presParOf" srcId="{0DCA78EE-BA18-904F-8109-CEDC2570F268}" destId="{9A05BEF1-666A-7F46-8D7D-2AFD86E84FED}" srcOrd="0" destOrd="0" presId="urn:microsoft.com/office/officeart/2008/layout/VerticalCurvedList"/>
    <dgm:cxn modelId="{0316E236-8755-4007-8536-E02B35E8EB11}" type="presParOf" srcId="{CD8DF34A-9456-E44A-B383-2551C98B40C0}" destId="{53F94B3E-4CAE-424A-8152-191A1A8B9053}" srcOrd="5" destOrd="0" presId="urn:microsoft.com/office/officeart/2008/layout/VerticalCurvedList"/>
    <dgm:cxn modelId="{91CFD267-A705-4D89-990D-FE69CF28C4BD}" type="presParOf" srcId="{CD8DF34A-9456-E44A-B383-2551C98B40C0}" destId="{E759A0C8-7814-1548-9CA3-2AA7D57A3457}" srcOrd="6" destOrd="0" presId="urn:microsoft.com/office/officeart/2008/layout/VerticalCurvedList"/>
    <dgm:cxn modelId="{566D3112-F48C-4FA0-A70C-A6EA57F91778}" type="presParOf" srcId="{E759A0C8-7814-1548-9CA3-2AA7D57A3457}" destId="{1B58B316-400A-F44D-9BC6-66D10AFA7C61}" srcOrd="0" destOrd="0" presId="urn:microsoft.com/office/officeart/2008/layout/VerticalCurvedList"/>
    <dgm:cxn modelId="{5E4EE46A-EF37-448E-AB81-80772540BB46}" type="presParOf" srcId="{CD8DF34A-9456-E44A-B383-2551C98B40C0}" destId="{DF30043C-C544-4FA6-BFFC-6E3ED7FCF183}" srcOrd="7" destOrd="0" presId="urn:microsoft.com/office/officeart/2008/layout/VerticalCurvedList"/>
    <dgm:cxn modelId="{064A9091-2305-4E28-AAED-727DFA8EF66B}" type="presParOf" srcId="{CD8DF34A-9456-E44A-B383-2551C98B40C0}" destId="{D10962F1-C4B7-4DC8-816C-F97131BFE824}" srcOrd="8" destOrd="0" presId="urn:microsoft.com/office/officeart/2008/layout/VerticalCurvedList"/>
    <dgm:cxn modelId="{468741F6-62B7-427D-AEFC-B4B4E73100A5}" type="presParOf" srcId="{D10962F1-C4B7-4DC8-816C-F97131BFE824}" destId="{73C9D95B-614E-CD46-946F-3FCA696955D4}" srcOrd="0" destOrd="0" presId="urn:microsoft.com/office/officeart/2008/layout/VerticalCurvedList"/>
    <dgm:cxn modelId="{F7246AEE-8989-4698-9BE2-47759D6BAEB2}" type="presParOf" srcId="{CD8DF34A-9456-E44A-B383-2551C98B40C0}" destId="{41692268-2F78-4012-8E64-44458CC45E61}" srcOrd="9" destOrd="0" presId="urn:microsoft.com/office/officeart/2008/layout/VerticalCurvedList"/>
    <dgm:cxn modelId="{6224E1DD-3941-452F-914C-CFB3FD3F9279}" type="presParOf" srcId="{CD8DF34A-9456-E44A-B383-2551C98B40C0}" destId="{7405A36A-FBC9-4AC2-81A8-D683F670E765}" srcOrd="10" destOrd="0" presId="urn:microsoft.com/office/officeart/2008/layout/VerticalCurvedList"/>
    <dgm:cxn modelId="{4EFC50F7-7929-4B13-BF7B-803194CAF6A3}" type="presParOf" srcId="{7405A36A-FBC9-4AC2-81A8-D683F670E765}" destId="{A2B6806B-09CC-A24E-A76D-11A350364CA8}" srcOrd="0" destOrd="0" presId="urn:microsoft.com/office/officeart/2008/layout/VerticalCurvedList"/>
    <dgm:cxn modelId="{6FD7D5CA-27C8-4AE2-B3C3-9CE6F0494CF3}" type="presParOf" srcId="{CD8DF34A-9456-E44A-B383-2551C98B40C0}" destId="{9B478EBC-49FA-4B9B-AF6F-B6A89FB88E23}" srcOrd="11" destOrd="0" presId="urn:microsoft.com/office/officeart/2008/layout/VerticalCurvedList"/>
    <dgm:cxn modelId="{A97A9FAA-278B-40EB-A020-A9F2890FE199}" type="presParOf" srcId="{CD8DF34A-9456-E44A-B383-2551C98B40C0}" destId="{22B430A8-86B2-4B12-B9B7-B828D48BB77B}" srcOrd="12" destOrd="0" presId="urn:microsoft.com/office/officeart/2008/layout/VerticalCurvedList"/>
    <dgm:cxn modelId="{368D5660-EF59-4847-B7A7-6688DAE0BAF6}" type="presParOf" srcId="{22B430A8-86B2-4B12-B9B7-B828D48BB77B}" destId="{874D6F4E-A7D7-EB45-8BBD-959D593F9BE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0E56EB-5549-7D49-8A95-DA5D5E05009A}" type="doc">
      <dgm:prSet loTypeId="urn:microsoft.com/office/officeart/2008/layout/LinedList" loCatId="" qsTypeId="urn:microsoft.com/office/officeart/2005/8/quickstyle/simple4" qsCatId="simple" csTypeId="urn:microsoft.com/office/officeart/2005/8/colors/accent2_1" csCatId="accent2" phldr="1"/>
      <dgm:spPr/>
      <dgm:t>
        <a:bodyPr/>
        <a:lstStyle/>
        <a:p>
          <a:endParaRPr lang="es-ES_tradnl"/>
        </a:p>
      </dgm:t>
    </dgm:pt>
    <dgm:pt modelId="{A9DE4513-6EBA-A841-8BD6-ACEE733C6447}">
      <dgm:prSet phldrT="[Texto]" custT="1"/>
      <dgm:spPr/>
      <dgm:t>
        <a:bodyPr/>
        <a:lstStyle/>
        <a:p>
          <a:r>
            <a:rPr lang="es-CO" sz="2000" dirty="0">
              <a:effectLst/>
              <a:latin typeface="Helvetica" panose="020B0604020202020204" pitchFamily="34" charset="0"/>
              <a:cs typeface="Helvetica" panose="020B0604020202020204" pitchFamily="34" charset="0"/>
            </a:rPr>
            <a:t>Para acercar la </a:t>
          </a:r>
          <a:r>
            <a:rPr lang="es-CO" sz="2000" dirty="0">
              <a:solidFill>
                <a:srgbClr val="941651"/>
              </a:solidFill>
              <a:effectLst/>
              <a:latin typeface="Helvetica" panose="020B0604020202020204" pitchFamily="34" charset="0"/>
              <a:cs typeface="Helvetica" panose="020B0604020202020204" pitchFamily="34" charset="0"/>
            </a:rPr>
            <a:t>percepción</a:t>
          </a:r>
          <a:r>
            <a:rPr lang="es-CO" sz="2000" dirty="0">
              <a:effectLst/>
              <a:latin typeface="Helvetica" panose="020B0604020202020204" pitchFamily="34" charset="0"/>
              <a:cs typeface="Helvetica" panose="020B0604020202020204" pitchFamily="34" charset="0"/>
            </a:rPr>
            <a:t> ciudadana a la </a:t>
          </a:r>
          <a:r>
            <a:rPr lang="es-CO" sz="2000" dirty="0">
              <a:solidFill>
                <a:srgbClr val="6DAEB7"/>
              </a:solidFill>
              <a:effectLst/>
              <a:latin typeface="Helvetica" panose="020B0604020202020204" pitchFamily="34" charset="0"/>
              <a:cs typeface="Helvetica" panose="020B0604020202020204" pitchFamily="34" charset="0"/>
            </a:rPr>
            <a:t>realidad</a:t>
          </a:r>
          <a:endParaRPr lang="es-ES_tradnl" sz="2000" dirty="0">
            <a:solidFill>
              <a:srgbClr val="6DAEB7"/>
            </a:solidFill>
            <a:effectLst/>
            <a:latin typeface="Helvetica" panose="020B0604020202020204" pitchFamily="34" charset="0"/>
            <a:cs typeface="Helvetica" panose="020B0604020202020204" pitchFamily="34" charset="0"/>
          </a:endParaRPr>
        </a:p>
      </dgm:t>
    </dgm:pt>
    <dgm:pt modelId="{32767AF5-B9EC-5740-9D9D-FD64B1CC7A62}" type="parTrans" cxnId="{286D467B-2A93-AE43-93F6-9EB16A685657}">
      <dgm:prSet/>
      <dgm:spPr/>
      <dgm:t>
        <a:bodyPr/>
        <a:lstStyle/>
        <a:p>
          <a:endParaRPr lang="es-ES_tradnl" sz="1600"/>
        </a:p>
      </dgm:t>
    </dgm:pt>
    <dgm:pt modelId="{5975D8FB-2370-A548-91C2-2067B9831157}" type="sibTrans" cxnId="{286D467B-2A93-AE43-93F6-9EB16A685657}">
      <dgm:prSet/>
      <dgm:spPr/>
      <dgm:t>
        <a:bodyPr/>
        <a:lstStyle/>
        <a:p>
          <a:endParaRPr lang="es-ES_tradnl" sz="1600"/>
        </a:p>
      </dgm:t>
    </dgm:pt>
    <dgm:pt modelId="{A028778C-17DD-A946-993F-4F1971EAC0CA}">
      <dgm:prSet custT="1"/>
      <dgm:spPr/>
      <dgm:t>
        <a:bodyPr/>
        <a:lstStyle/>
        <a:p>
          <a:r>
            <a:rPr lang="es-CO" sz="2000" dirty="0">
              <a:effectLst/>
              <a:latin typeface="Helvetica" panose="020B0604020202020204" pitchFamily="34" charset="0"/>
              <a:cs typeface="Helvetica" panose="020B0604020202020204" pitchFamily="34" charset="0"/>
            </a:rPr>
            <a:t>Para evidenciar la realidad clara y </a:t>
          </a:r>
          <a:r>
            <a:rPr lang="es-CO" sz="2000" dirty="0">
              <a:solidFill>
                <a:srgbClr val="6DAEB7"/>
              </a:solidFill>
              <a:effectLst/>
              <a:latin typeface="Helvetica" panose="020B0604020202020204" pitchFamily="34" charset="0"/>
              <a:cs typeface="Helvetica" panose="020B0604020202020204" pitchFamily="34" charset="0"/>
            </a:rPr>
            <a:t>oportunamente</a:t>
          </a:r>
          <a:r>
            <a:rPr lang="es-CO" sz="2000" dirty="0">
              <a:effectLst/>
              <a:latin typeface="Helvetica" panose="020B0604020202020204" pitchFamily="34" charset="0"/>
              <a:cs typeface="Helvetica" panose="020B0604020202020204" pitchFamily="34" charset="0"/>
            </a:rPr>
            <a:t> al ciudadano</a:t>
          </a:r>
        </a:p>
      </dgm:t>
    </dgm:pt>
    <dgm:pt modelId="{8B6C5351-34A7-FD48-A532-D527EF3C9A16}" type="parTrans" cxnId="{9A17F680-1EC2-3048-B848-5EDE9CD5C413}">
      <dgm:prSet/>
      <dgm:spPr/>
      <dgm:t>
        <a:bodyPr/>
        <a:lstStyle/>
        <a:p>
          <a:endParaRPr lang="es-ES_tradnl" sz="1600"/>
        </a:p>
      </dgm:t>
    </dgm:pt>
    <dgm:pt modelId="{8344E273-1E2A-DE40-8A1E-A79768DB5E45}" type="sibTrans" cxnId="{9A17F680-1EC2-3048-B848-5EDE9CD5C413}">
      <dgm:prSet/>
      <dgm:spPr/>
      <dgm:t>
        <a:bodyPr/>
        <a:lstStyle/>
        <a:p>
          <a:endParaRPr lang="es-ES_tradnl" sz="1600"/>
        </a:p>
      </dgm:t>
    </dgm:pt>
    <dgm:pt modelId="{55EB4970-7353-FB42-92AF-8901A43DB253}">
      <dgm:prSet custT="1"/>
      <dgm:spPr/>
      <dgm:t>
        <a:bodyPr/>
        <a:lstStyle/>
        <a:p>
          <a:r>
            <a:rPr lang="es-CO" sz="2000" dirty="0">
              <a:effectLst/>
              <a:latin typeface="Helvetica" panose="020B0604020202020204" pitchFamily="34" charset="0"/>
              <a:cs typeface="Helvetica" panose="020B0604020202020204" pitchFamily="34" charset="0"/>
            </a:rPr>
            <a:t>Para </a:t>
          </a:r>
          <a:r>
            <a:rPr lang="es-CO" sz="2000" dirty="0">
              <a:solidFill>
                <a:srgbClr val="941651"/>
              </a:solidFill>
              <a:effectLst/>
              <a:latin typeface="Helvetica" panose="020B0604020202020204" pitchFamily="34" charset="0"/>
              <a:cs typeface="Helvetica" panose="020B0604020202020204" pitchFamily="34" charset="0"/>
            </a:rPr>
            <a:t>dar a conocer logros</a:t>
          </a:r>
          <a:r>
            <a:rPr lang="es-CO" sz="2000" dirty="0">
              <a:effectLst/>
              <a:latin typeface="Helvetica" panose="020B0604020202020204" pitchFamily="34" charset="0"/>
              <a:cs typeface="Helvetica" panose="020B0604020202020204" pitchFamily="34" charset="0"/>
            </a:rPr>
            <a:t> de una administración</a:t>
          </a:r>
        </a:p>
      </dgm:t>
    </dgm:pt>
    <dgm:pt modelId="{90416C02-D92B-BF44-930D-F24351F78CD0}" type="parTrans" cxnId="{45FB2E6C-CD3E-8A41-8948-EEA1F5FCDF07}">
      <dgm:prSet/>
      <dgm:spPr/>
      <dgm:t>
        <a:bodyPr/>
        <a:lstStyle/>
        <a:p>
          <a:endParaRPr lang="es-ES_tradnl" sz="1600"/>
        </a:p>
      </dgm:t>
    </dgm:pt>
    <dgm:pt modelId="{D530398C-E7FA-2148-838E-C843BA1696C0}" type="sibTrans" cxnId="{45FB2E6C-CD3E-8A41-8948-EEA1F5FCDF07}">
      <dgm:prSet/>
      <dgm:spPr/>
      <dgm:t>
        <a:bodyPr/>
        <a:lstStyle/>
        <a:p>
          <a:endParaRPr lang="es-ES_tradnl" sz="1600"/>
        </a:p>
      </dgm:t>
    </dgm:pt>
    <dgm:pt modelId="{8F3790EA-CDDB-2847-9996-A77981F3458B}">
      <dgm:prSet custT="1"/>
      <dgm:spPr/>
      <dgm:t>
        <a:bodyPr/>
        <a:lstStyle/>
        <a:p>
          <a:r>
            <a:rPr lang="es-CO" sz="2000" dirty="0">
              <a:effectLst/>
              <a:latin typeface="Helvetica" panose="020B0604020202020204" pitchFamily="34" charset="0"/>
              <a:cs typeface="Helvetica" panose="020B0604020202020204" pitchFamily="34" charset="0"/>
            </a:rPr>
            <a:t>Para </a:t>
          </a:r>
          <a:r>
            <a:rPr lang="es-CO" sz="2000" dirty="0">
              <a:solidFill>
                <a:srgbClr val="6DAEB7"/>
              </a:solidFill>
              <a:effectLst/>
              <a:latin typeface="Helvetica" panose="020B0604020202020204" pitchFamily="34" charset="0"/>
              <a:cs typeface="Helvetica" panose="020B0604020202020204" pitchFamily="34" charset="0"/>
            </a:rPr>
            <a:t>disminuir las PQR</a:t>
          </a:r>
          <a:r>
            <a:rPr lang="es-CO" sz="2000" dirty="0">
              <a:effectLst/>
              <a:latin typeface="Helvetica" panose="020B0604020202020204" pitchFamily="34" charset="0"/>
              <a:cs typeface="Helvetica" panose="020B0604020202020204" pitchFamily="34" charset="0"/>
            </a:rPr>
            <a:t> de los ciudadanos y mejorar </a:t>
          </a:r>
          <a:r>
            <a:rPr lang="es-CO" sz="2000" dirty="0">
              <a:solidFill>
                <a:srgbClr val="6DAEB7"/>
              </a:solidFill>
              <a:effectLst/>
              <a:latin typeface="Helvetica" panose="020B0604020202020204" pitchFamily="34" charset="0"/>
              <a:cs typeface="Helvetica" panose="020B0604020202020204" pitchFamily="34" charset="0"/>
            </a:rPr>
            <a:t>la Calidad de mis datos</a:t>
          </a:r>
        </a:p>
      </dgm:t>
    </dgm:pt>
    <dgm:pt modelId="{789305BF-31B7-4146-B22C-7B3591802C61}" type="parTrans" cxnId="{CD09C592-16E5-BA40-939A-B412217D6AD6}">
      <dgm:prSet/>
      <dgm:spPr/>
      <dgm:t>
        <a:bodyPr/>
        <a:lstStyle/>
        <a:p>
          <a:endParaRPr lang="es-ES_tradnl" sz="1600"/>
        </a:p>
      </dgm:t>
    </dgm:pt>
    <dgm:pt modelId="{51FE8005-8C40-2B4D-8C3B-D8E8B1F7D9BB}" type="sibTrans" cxnId="{CD09C592-16E5-BA40-939A-B412217D6AD6}">
      <dgm:prSet/>
      <dgm:spPr/>
      <dgm:t>
        <a:bodyPr/>
        <a:lstStyle/>
        <a:p>
          <a:endParaRPr lang="es-ES_tradnl" sz="1600"/>
        </a:p>
      </dgm:t>
    </dgm:pt>
    <dgm:pt modelId="{C97A4251-B164-9B40-A5A8-A7838D47F0DB}">
      <dgm:prSet custT="1"/>
      <dgm:spPr/>
      <dgm:t>
        <a:bodyPr/>
        <a:lstStyle/>
        <a:p>
          <a:r>
            <a:rPr lang="es-CO" sz="2000" dirty="0">
              <a:effectLst/>
              <a:latin typeface="Helvetica" panose="020B0604020202020204" pitchFamily="34" charset="0"/>
              <a:cs typeface="Helvetica" panose="020B0604020202020204" pitchFamily="34" charset="0"/>
            </a:rPr>
            <a:t>Apoyar el </a:t>
          </a:r>
          <a:r>
            <a:rPr lang="es-CO" sz="2000" dirty="0">
              <a:solidFill>
                <a:srgbClr val="941651"/>
              </a:solidFill>
              <a:effectLst/>
              <a:latin typeface="Helvetica" panose="020B0604020202020204" pitchFamily="34" charset="0"/>
              <a:cs typeface="Helvetica" panose="020B0604020202020204" pitchFamily="34" charset="0"/>
            </a:rPr>
            <a:t>cumplimiento</a:t>
          </a:r>
          <a:r>
            <a:rPr lang="es-CO" sz="2000" dirty="0">
              <a:effectLst/>
              <a:latin typeface="Helvetica" panose="020B0604020202020204" pitchFamily="34" charset="0"/>
              <a:cs typeface="Helvetica" panose="020B0604020202020204" pitchFamily="34" charset="0"/>
            </a:rPr>
            <a:t> de los planes de desarrollo y objetivos estratégicos</a:t>
          </a:r>
        </a:p>
      </dgm:t>
    </dgm:pt>
    <dgm:pt modelId="{9F482A64-6B90-1949-BA01-54E7EAF82ED1}" type="parTrans" cxnId="{B3AA6D85-9F2A-4E4B-AA0D-92FDFEA71FFC}">
      <dgm:prSet/>
      <dgm:spPr/>
      <dgm:t>
        <a:bodyPr/>
        <a:lstStyle/>
        <a:p>
          <a:endParaRPr lang="es-ES_tradnl" sz="1600"/>
        </a:p>
      </dgm:t>
    </dgm:pt>
    <dgm:pt modelId="{065C99D7-FEA4-4C4E-AA27-35904E2D0C22}" type="sibTrans" cxnId="{B3AA6D85-9F2A-4E4B-AA0D-92FDFEA71FFC}">
      <dgm:prSet/>
      <dgm:spPr/>
      <dgm:t>
        <a:bodyPr/>
        <a:lstStyle/>
        <a:p>
          <a:endParaRPr lang="es-ES_tradnl" sz="1600"/>
        </a:p>
      </dgm:t>
    </dgm:pt>
    <dgm:pt modelId="{F5966CB6-B286-8543-B732-09EFDAB1ACB7}" type="pres">
      <dgm:prSet presAssocID="{370E56EB-5549-7D49-8A95-DA5D5E05009A}" presName="vert0" presStyleCnt="0">
        <dgm:presLayoutVars>
          <dgm:dir/>
          <dgm:animOne val="branch"/>
          <dgm:animLvl val="lvl"/>
        </dgm:presLayoutVars>
      </dgm:prSet>
      <dgm:spPr/>
      <dgm:t>
        <a:bodyPr/>
        <a:lstStyle/>
        <a:p>
          <a:endParaRPr lang="es-ES_tradnl"/>
        </a:p>
      </dgm:t>
    </dgm:pt>
    <dgm:pt modelId="{21F69F92-D5CE-5040-86DF-202D57C4FC72}" type="pres">
      <dgm:prSet presAssocID="{A9DE4513-6EBA-A841-8BD6-ACEE733C6447}" presName="thickLine" presStyleLbl="alignNode1" presStyleIdx="0" presStyleCnt="5"/>
      <dgm:spPr/>
    </dgm:pt>
    <dgm:pt modelId="{C0EC9E6F-252F-DA4E-92C0-20D9D1DE9EE1}" type="pres">
      <dgm:prSet presAssocID="{A9DE4513-6EBA-A841-8BD6-ACEE733C6447}" presName="horz1" presStyleCnt="0"/>
      <dgm:spPr/>
    </dgm:pt>
    <dgm:pt modelId="{6FF6F3C7-9C0A-A04A-9541-A7DCB094311C}" type="pres">
      <dgm:prSet presAssocID="{A9DE4513-6EBA-A841-8BD6-ACEE733C6447}" presName="tx1" presStyleLbl="revTx" presStyleIdx="0" presStyleCnt="5"/>
      <dgm:spPr/>
      <dgm:t>
        <a:bodyPr/>
        <a:lstStyle/>
        <a:p>
          <a:endParaRPr lang="es-ES_tradnl"/>
        </a:p>
      </dgm:t>
    </dgm:pt>
    <dgm:pt modelId="{7E86B522-7F35-A040-9B67-E0C4839E7F22}" type="pres">
      <dgm:prSet presAssocID="{A9DE4513-6EBA-A841-8BD6-ACEE733C6447}" presName="vert1" presStyleCnt="0"/>
      <dgm:spPr/>
    </dgm:pt>
    <dgm:pt modelId="{6EBF1E83-1E2E-274E-9951-F290DCBC69F0}" type="pres">
      <dgm:prSet presAssocID="{A028778C-17DD-A946-993F-4F1971EAC0CA}" presName="thickLine" presStyleLbl="alignNode1" presStyleIdx="1" presStyleCnt="5"/>
      <dgm:spPr/>
    </dgm:pt>
    <dgm:pt modelId="{A2FDF84B-812F-9349-A61B-98AC94067E78}" type="pres">
      <dgm:prSet presAssocID="{A028778C-17DD-A946-993F-4F1971EAC0CA}" presName="horz1" presStyleCnt="0"/>
      <dgm:spPr/>
    </dgm:pt>
    <dgm:pt modelId="{FD4FF1F6-03E5-8E47-A685-22B7A9A0FEDD}" type="pres">
      <dgm:prSet presAssocID="{A028778C-17DD-A946-993F-4F1971EAC0CA}" presName="tx1" presStyleLbl="revTx" presStyleIdx="1" presStyleCnt="5"/>
      <dgm:spPr/>
      <dgm:t>
        <a:bodyPr/>
        <a:lstStyle/>
        <a:p>
          <a:endParaRPr lang="es-ES_tradnl"/>
        </a:p>
      </dgm:t>
    </dgm:pt>
    <dgm:pt modelId="{B26B6827-E43F-DE43-8CD7-0448E13AF92C}" type="pres">
      <dgm:prSet presAssocID="{A028778C-17DD-A946-993F-4F1971EAC0CA}" presName="vert1" presStyleCnt="0"/>
      <dgm:spPr/>
    </dgm:pt>
    <dgm:pt modelId="{1BE10F93-121B-2C46-BEDF-B6F844890520}" type="pres">
      <dgm:prSet presAssocID="{55EB4970-7353-FB42-92AF-8901A43DB253}" presName="thickLine" presStyleLbl="alignNode1" presStyleIdx="2" presStyleCnt="5"/>
      <dgm:spPr/>
    </dgm:pt>
    <dgm:pt modelId="{8EEF3345-E1C4-5D4E-B331-D86F0FCB1F08}" type="pres">
      <dgm:prSet presAssocID="{55EB4970-7353-FB42-92AF-8901A43DB253}" presName="horz1" presStyleCnt="0"/>
      <dgm:spPr/>
    </dgm:pt>
    <dgm:pt modelId="{866F3BD8-28E3-664A-9C0A-819CC0B6454C}" type="pres">
      <dgm:prSet presAssocID="{55EB4970-7353-FB42-92AF-8901A43DB253}" presName="tx1" presStyleLbl="revTx" presStyleIdx="2" presStyleCnt="5"/>
      <dgm:spPr/>
      <dgm:t>
        <a:bodyPr/>
        <a:lstStyle/>
        <a:p>
          <a:endParaRPr lang="es-ES_tradnl"/>
        </a:p>
      </dgm:t>
    </dgm:pt>
    <dgm:pt modelId="{88810802-03A3-9D47-AEC1-2A7160591EA9}" type="pres">
      <dgm:prSet presAssocID="{55EB4970-7353-FB42-92AF-8901A43DB253}" presName="vert1" presStyleCnt="0"/>
      <dgm:spPr/>
    </dgm:pt>
    <dgm:pt modelId="{431C6D6D-D809-0E47-B0C9-0D5990B110D6}" type="pres">
      <dgm:prSet presAssocID="{8F3790EA-CDDB-2847-9996-A77981F3458B}" presName="thickLine" presStyleLbl="alignNode1" presStyleIdx="3" presStyleCnt="5"/>
      <dgm:spPr/>
    </dgm:pt>
    <dgm:pt modelId="{AFA68150-EC9F-A94A-9189-2490B8314A39}" type="pres">
      <dgm:prSet presAssocID="{8F3790EA-CDDB-2847-9996-A77981F3458B}" presName="horz1" presStyleCnt="0"/>
      <dgm:spPr/>
    </dgm:pt>
    <dgm:pt modelId="{B547FF27-AB2F-5F44-8A33-73143FDFB006}" type="pres">
      <dgm:prSet presAssocID="{8F3790EA-CDDB-2847-9996-A77981F3458B}" presName="tx1" presStyleLbl="revTx" presStyleIdx="3" presStyleCnt="5"/>
      <dgm:spPr/>
      <dgm:t>
        <a:bodyPr/>
        <a:lstStyle/>
        <a:p>
          <a:endParaRPr lang="es-ES_tradnl"/>
        </a:p>
      </dgm:t>
    </dgm:pt>
    <dgm:pt modelId="{E5D515B9-2232-9647-AFC6-F4FF50527C07}" type="pres">
      <dgm:prSet presAssocID="{8F3790EA-CDDB-2847-9996-A77981F3458B}" presName="vert1" presStyleCnt="0"/>
      <dgm:spPr/>
    </dgm:pt>
    <dgm:pt modelId="{FDADA7F8-6C52-7A4F-ADA3-3906AABFDE49}" type="pres">
      <dgm:prSet presAssocID="{C97A4251-B164-9B40-A5A8-A7838D47F0DB}" presName="thickLine" presStyleLbl="alignNode1" presStyleIdx="4" presStyleCnt="5"/>
      <dgm:spPr/>
    </dgm:pt>
    <dgm:pt modelId="{AF7CEDCA-003B-8949-96F6-F6E8A9F84A31}" type="pres">
      <dgm:prSet presAssocID="{C97A4251-B164-9B40-A5A8-A7838D47F0DB}" presName="horz1" presStyleCnt="0"/>
      <dgm:spPr/>
    </dgm:pt>
    <dgm:pt modelId="{1510539C-03B9-A74A-9D4D-675579203DC9}" type="pres">
      <dgm:prSet presAssocID="{C97A4251-B164-9B40-A5A8-A7838D47F0DB}" presName="tx1" presStyleLbl="revTx" presStyleIdx="4" presStyleCnt="5"/>
      <dgm:spPr/>
      <dgm:t>
        <a:bodyPr/>
        <a:lstStyle/>
        <a:p>
          <a:endParaRPr lang="es-ES_tradnl"/>
        </a:p>
      </dgm:t>
    </dgm:pt>
    <dgm:pt modelId="{9D1C35FB-CCD5-2D40-8086-0DF841EE2A43}" type="pres">
      <dgm:prSet presAssocID="{C97A4251-B164-9B40-A5A8-A7838D47F0DB}" presName="vert1" presStyleCnt="0"/>
      <dgm:spPr/>
    </dgm:pt>
  </dgm:ptLst>
  <dgm:cxnLst>
    <dgm:cxn modelId="{9A17F680-1EC2-3048-B848-5EDE9CD5C413}" srcId="{370E56EB-5549-7D49-8A95-DA5D5E05009A}" destId="{A028778C-17DD-A946-993F-4F1971EAC0CA}" srcOrd="1" destOrd="0" parTransId="{8B6C5351-34A7-FD48-A532-D527EF3C9A16}" sibTransId="{8344E273-1E2A-DE40-8A1E-A79768DB5E45}"/>
    <dgm:cxn modelId="{D284FD23-85C6-3D41-B6D9-027E2603466C}" type="presOf" srcId="{C97A4251-B164-9B40-A5A8-A7838D47F0DB}" destId="{1510539C-03B9-A74A-9D4D-675579203DC9}" srcOrd="0" destOrd="0" presId="urn:microsoft.com/office/officeart/2008/layout/LinedList"/>
    <dgm:cxn modelId="{A482882D-C498-2E42-9D80-784D72A4839E}" type="presOf" srcId="{8F3790EA-CDDB-2847-9996-A77981F3458B}" destId="{B547FF27-AB2F-5F44-8A33-73143FDFB006}" srcOrd="0" destOrd="0" presId="urn:microsoft.com/office/officeart/2008/layout/LinedList"/>
    <dgm:cxn modelId="{286D467B-2A93-AE43-93F6-9EB16A685657}" srcId="{370E56EB-5549-7D49-8A95-DA5D5E05009A}" destId="{A9DE4513-6EBA-A841-8BD6-ACEE733C6447}" srcOrd="0" destOrd="0" parTransId="{32767AF5-B9EC-5740-9D9D-FD64B1CC7A62}" sibTransId="{5975D8FB-2370-A548-91C2-2067B9831157}"/>
    <dgm:cxn modelId="{29ED5AB4-2FC7-FA48-9AEF-C073A76907AF}" type="presOf" srcId="{A9DE4513-6EBA-A841-8BD6-ACEE733C6447}" destId="{6FF6F3C7-9C0A-A04A-9541-A7DCB094311C}" srcOrd="0" destOrd="0" presId="urn:microsoft.com/office/officeart/2008/layout/LinedList"/>
    <dgm:cxn modelId="{B3AA6D85-9F2A-4E4B-AA0D-92FDFEA71FFC}" srcId="{370E56EB-5549-7D49-8A95-DA5D5E05009A}" destId="{C97A4251-B164-9B40-A5A8-A7838D47F0DB}" srcOrd="4" destOrd="0" parTransId="{9F482A64-6B90-1949-BA01-54E7EAF82ED1}" sibTransId="{065C99D7-FEA4-4C4E-AA27-35904E2D0C22}"/>
    <dgm:cxn modelId="{F1118E12-4403-6943-B90B-9DC2E6E364B6}" type="presOf" srcId="{370E56EB-5549-7D49-8A95-DA5D5E05009A}" destId="{F5966CB6-B286-8543-B732-09EFDAB1ACB7}" srcOrd="0" destOrd="0" presId="urn:microsoft.com/office/officeart/2008/layout/LinedList"/>
    <dgm:cxn modelId="{F7A94604-1885-B84A-8DE3-2E9FA7E3D736}" type="presOf" srcId="{55EB4970-7353-FB42-92AF-8901A43DB253}" destId="{866F3BD8-28E3-664A-9C0A-819CC0B6454C}" srcOrd="0" destOrd="0" presId="urn:microsoft.com/office/officeart/2008/layout/LinedList"/>
    <dgm:cxn modelId="{B5D55818-B2C1-F541-BFF0-F68D28727940}" type="presOf" srcId="{A028778C-17DD-A946-993F-4F1971EAC0CA}" destId="{FD4FF1F6-03E5-8E47-A685-22B7A9A0FEDD}" srcOrd="0" destOrd="0" presId="urn:microsoft.com/office/officeart/2008/layout/LinedList"/>
    <dgm:cxn modelId="{45FB2E6C-CD3E-8A41-8948-EEA1F5FCDF07}" srcId="{370E56EB-5549-7D49-8A95-DA5D5E05009A}" destId="{55EB4970-7353-FB42-92AF-8901A43DB253}" srcOrd="2" destOrd="0" parTransId="{90416C02-D92B-BF44-930D-F24351F78CD0}" sibTransId="{D530398C-E7FA-2148-838E-C843BA1696C0}"/>
    <dgm:cxn modelId="{CD09C592-16E5-BA40-939A-B412217D6AD6}" srcId="{370E56EB-5549-7D49-8A95-DA5D5E05009A}" destId="{8F3790EA-CDDB-2847-9996-A77981F3458B}" srcOrd="3" destOrd="0" parTransId="{789305BF-31B7-4146-B22C-7B3591802C61}" sibTransId="{51FE8005-8C40-2B4D-8C3B-D8E8B1F7D9BB}"/>
    <dgm:cxn modelId="{4856E881-13A7-964A-9D4B-5D63C8235F78}" type="presParOf" srcId="{F5966CB6-B286-8543-B732-09EFDAB1ACB7}" destId="{21F69F92-D5CE-5040-86DF-202D57C4FC72}" srcOrd="0" destOrd="0" presId="urn:microsoft.com/office/officeart/2008/layout/LinedList"/>
    <dgm:cxn modelId="{30F4B47B-23C3-E945-A6D2-2E94D324DB01}" type="presParOf" srcId="{F5966CB6-B286-8543-B732-09EFDAB1ACB7}" destId="{C0EC9E6F-252F-DA4E-92C0-20D9D1DE9EE1}" srcOrd="1" destOrd="0" presId="urn:microsoft.com/office/officeart/2008/layout/LinedList"/>
    <dgm:cxn modelId="{2F7305CE-2A25-D448-BCC1-39127B586694}" type="presParOf" srcId="{C0EC9E6F-252F-DA4E-92C0-20D9D1DE9EE1}" destId="{6FF6F3C7-9C0A-A04A-9541-A7DCB094311C}" srcOrd="0" destOrd="0" presId="urn:microsoft.com/office/officeart/2008/layout/LinedList"/>
    <dgm:cxn modelId="{FB4C7E91-73F6-5149-B109-F0DFFF15B1CE}" type="presParOf" srcId="{C0EC9E6F-252F-DA4E-92C0-20D9D1DE9EE1}" destId="{7E86B522-7F35-A040-9B67-E0C4839E7F22}" srcOrd="1" destOrd="0" presId="urn:microsoft.com/office/officeart/2008/layout/LinedList"/>
    <dgm:cxn modelId="{55069918-AA23-AB44-8B01-245E95E0354C}" type="presParOf" srcId="{F5966CB6-B286-8543-B732-09EFDAB1ACB7}" destId="{6EBF1E83-1E2E-274E-9951-F290DCBC69F0}" srcOrd="2" destOrd="0" presId="urn:microsoft.com/office/officeart/2008/layout/LinedList"/>
    <dgm:cxn modelId="{24AC8672-2354-E740-83B6-920BB8410A4A}" type="presParOf" srcId="{F5966CB6-B286-8543-B732-09EFDAB1ACB7}" destId="{A2FDF84B-812F-9349-A61B-98AC94067E78}" srcOrd="3" destOrd="0" presId="urn:microsoft.com/office/officeart/2008/layout/LinedList"/>
    <dgm:cxn modelId="{2BAE3F75-F731-A44C-86C9-0A903D296A6A}" type="presParOf" srcId="{A2FDF84B-812F-9349-A61B-98AC94067E78}" destId="{FD4FF1F6-03E5-8E47-A685-22B7A9A0FEDD}" srcOrd="0" destOrd="0" presId="urn:microsoft.com/office/officeart/2008/layout/LinedList"/>
    <dgm:cxn modelId="{3A2DBCE4-BDB2-C748-862F-16613C52F444}" type="presParOf" srcId="{A2FDF84B-812F-9349-A61B-98AC94067E78}" destId="{B26B6827-E43F-DE43-8CD7-0448E13AF92C}" srcOrd="1" destOrd="0" presId="urn:microsoft.com/office/officeart/2008/layout/LinedList"/>
    <dgm:cxn modelId="{2FF8ACFF-B6BF-554A-8195-8D9F7193B1DF}" type="presParOf" srcId="{F5966CB6-B286-8543-B732-09EFDAB1ACB7}" destId="{1BE10F93-121B-2C46-BEDF-B6F844890520}" srcOrd="4" destOrd="0" presId="urn:microsoft.com/office/officeart/2008/layout/LinedList"/>
    <dgm:cxn modelId="{1B36F9F1-FDCB-F344-B691-A43EF54E45F1}" type="presParOf" srcId="{F5966CB6-B286-8543-B732-09EFDAB1ACB7}" destId="{8EEF3345-E1C4-5D4E-B331-D86F0FCB1F08}" srcOrd="5" destOrd="0" presId="urn:microsoft.com/office/officeart/2008/layout/LinedList"/>
    <dgm:cxn modelId="{1CB753B3-B6F2-574B-936A-9E607C9A3B30}" type="presParOf" srcId="{8EEF3345-E1C4-5D4E-B331-D86F0FCB1F08}" destId="{866F3BD8-28E3-664A-9C0A-819CC0B6454C}" srcOrd="0" destOrd="0" presId="urn:microsoft.com/office/officeart/2008/layout/LinedList"/>
    <dgm:cxn modelId="{30BBB631-6F44-DC4B-8524-679D7F1BDDCF}" type="presParOf" srcId="{8EEF3345-E1C4-5D4E-B331-D86F0FCB1F08}" destId="{88810802-03A3-9D47-AEC1-2A7160591EA9}" srcOrd="1" destOrd="0" presId="urn:microsoft.com/office/officeart/2008/layout/LinedList"/>
    <dgm:cxn modelId="{819E9975-31BE-9740-9085-077375323C5B}" type="presParOf" srcId="{F5966CB6-B286-8543-B732-09EFDAB1ACB7}" destId="{431C6D6D-D809-0E47-B0C9-0D5990B110D6}" srcOrd="6" destOrd="0" presId="urn:microsoft.com/office/officeart/2008/layout/LinedList"/>
    <dgm:cxn modelId="{32139384-A3B5-1841-8F82-12522FF489F7}" type="presParOf" srcId="{F5966CB6-B286-8543-B732-09EFDAB1ACB7}" destId="{AFA68150-EC9F-A94A-9189-2490B8314A39}" srcOrd="7" destOrd="0" presId="urn:microsoft.com/office/officeart/2008/layout/LinedList"/>
    <dgm:cxn modelId="{63808512-D728-AF46-AE8C-4729C918DD92}" type="presParOf" srcId="{AFA68150-EC9F-A94A-9189-2490B8314A39}" destId="{B547FF27-AB2F-5F44-8A33-73143FDFB006}" srcOrd="0" destOrd="0" presId="urn:microsoft.com/office/officeart/2008/layout/LinedList"/>
    <dgm:cxn modelId="{052EBE4A-BE11-1944-9454-8DC5CB838888}" type="presParOf" srcId="{AFA68150-EC9F-A94A-9189-2490B8314A39}" destId="{E5D515B9-2232-9647-AFC6-F4FF50527C07}" srcOrd="1" destOrd="0" presId="urn:microsoft.com/office/officeart/2008/layout/LinedList"/>
    <dgm:cxn modelId="{A1FE71DB-BCEE-1248-8B72-65D721BAA01D}" type="presParOf" srcId="{F5966CB6-B286-8543-B732-09EFDAB1ACB7}" destId="{FDADA7F8-6C52-7A4F-ADA3-3906AABFDE49}" srcOrd="8" destOrd="0" presId="urn:microsoft.com/office/officeart/2008/layout/LinedList"/>
    <dgm:cxn modelId="{46FF76BB-FB11-0F47-9BDD-995AE6B03A7A}" type="presParOf" srcId="{F5966CB6-B286-8543-B732-09EFDAB1ACB7}" destId="{AF7CEDCA-003B-8949-96F6-F6E8A9F84A31}" srcOrd="9" destOrd="0" presId="urn:microsoft.com/office/officeart/2008/layout/LinedList"/>
    <dgm:cxn modelId="{561F339A-373E-F649-B4D1-36AB87D1EC21}" type="presParOf" srcId="{AF7CEDCA-003B-8949-96F6-F6E8A9F84A31}" destId="{1510539C-03B9-A74A-9D4D-675579203DC9}" srcOrd="0" destOrd="0" presId="urn:microsoft.com/office/officeart/2008/layout/LinedList"/>
    <dgm:cxn modelId="{E485C2B7-2F68-7548-AC87-3075E2770A16}" type="presParOf" srcId="{AF7CEDCA-003B-8949-96F6-F6E8A9F84A31}" destId="{9D1C35FB-CCD5-2D40-8086-0DF841EE2A4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321B8-31B6-1B46-B35E-54D75EA3E410}">
      <dsp:nvSpPr>
        <dsp:cNvPr id="0" name=""/>
        <dsp:cNvSpPr/>
      </dsp:nvSpPr>
      <dsp:spPr>
        <a:xfrm>
          <a:off x="-3443706" y="-529481"/>
          <a:ext cx="4105951" cy="4105951"/>
        </a:xfrm>
        <a:prstGeom prst="blockArc">
          <a:avLst>
            <a:gd name="adj1" fmla="val 18900000"/>
            <a:gd name="adj2" fmla="val 2700000"/>
            <a:gd name="adj3" fmla="val 526"/>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0F056F-2796-5A46-AE56-72C0656EBBCE}">
      <dsp:nvSpPr>
        <dsp:cNvPr id="0" name=""/>
        <dsp:cNvSpPr/>
      </dsp:nvSpPr>
      <dsp:spPr>
        <a:xfrm>
          <a:off x="248207" y="160454"/>
          <a:ext cx="4146061" cy="320786"/>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625" tIns="30480" rIns="30480" bIns="30480" numCol="1" spcCol="1270" anchor="ctr" anchorCtr="0">
          <a:noAutofit/>
        </a:bodyPr>
        <a:lstStyle/>
        <a:p>
          <a:pPr lvl="0" algn="l" defTabSz="533400" rtl="0">
            <a:lnSpc>
              <a:spcPct val="90000"/>
            </a:lnSpc>
            <a:spcBef>
              <a:spcPct val="0"/>
            </a:spcBef>
            <a:spcAft>
              <a:spcPct val="35000"/>
            </a:spcAft>
          </a:pPr>
          <a:r>
            <a:rPr lang="es-ES" sz="1200" b="1" kern="1200">
              <a:latin typeface="Segoe"/>
              <a:cs typeface="Segoe"/>
            </a:rPr>
            <a:t>Completitud</a:t>
          </a:r>
        </a:p>
      </dsp:txBody>
      <dsp:txXfrm>
        <a:off x="248207" y="160454"/>
        <a:ext cx="4146061" cy="320786"/>
      </dsp:txXfrm>
    </dsp:sp>
    <dsp:sp modelId="{8D26E1BE-CAB4-FE44-98C8-C90DA3F6D23D}">
      <dsp:nvSpPr>
        <dsp:cNvPr id="0" name=""/>
        <dsp:cNvSpPr/>
      </dsp:nvSpPr>
      <dsp:spPr>
        <a:xfrm>
          <a:off x="47715" y="120356"/>
          <a:ext cx="400983" cy="40098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D2DEA34-E696-4340-BEDB-194324123905}">
      <dsp:nvSpPr>
        <dsp:cNvPr id="0" name=""/>
        <dsp:cNvSpPr/>
      </dsp:nvSpPr>
      <dsp:spPr>
        <a:xfrm>
          <a:off x="512076" y="641573"/>
          <a:ext cx="3882191" cy="320786"/>
        </a:xfrm>
        <a:prstGeom prst="rect">
          <a:avLst/>
        </a:prstGeom>
        <a:gradFill rotWithShape="0">
          <a:gsLst>
            <a:gs pos="0">
              <a:schemeClr val="accent2">
                <a:hueOff val="-291073"/>
                <a:satOff val="-16786"/>
                <a:lumOff val="1726"/>
                <a:alphaOff val="0"/>
                <a:lumMod val="110000"/>
                <a:satMod val="105000"/>
                <a:tint val="67000"/>
              </a:schemeClr>
            </a:gs>
            <a:gs pos="50000">
              <a:schemeClr val="accent2">
                <a:hueOff val="-291073"/>
                <a:satOff val="-16786"/>
                <a:lumOff val="1726"/>
                <a:alphaOff val="0"/>
                <a:lumMod val="105000"/>
                <a:satMod val="103000"/>
                <a:tint val="73000"/>
              </a:schemeClr>
            </a:gs>
            <a:gs pos="100000">
              <a:schemeClr val="accent2">
                <a:hueOff val="-291073"/>
                <a:satOff val="-16786"/>
                <a:lumOff val="172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625" tIns="30480" rIns="30480" bIns="30480" numCol="1" spcCol="1270" anchor="ctr" anchorCtr="0">
          <a:noAutofit/>
        </a:bodyPr>
        <a:lstStyle/>
        <a:p>
          <a:pPr lvl="0" algn="l" defTabSz="533400" rtl="0">
            <a:lnSpc>
              <a:spcPct val="90000"/>
            </a:lnSpc>
            <a:spcBef>
              <a:spcPct val="0"/>
            </a:spcBef>
            <a:spcAft>
              <a:spcPct val="35000"/>
            </a:spcAft>
          </a:pPr>
          <a:r>
            <a:rPr lang="es-ES_tradnl" sz="1200" b="1" kern="1200" dirty="0">
              <a:latin typeface="Segoe"/>
              <a:cs typeface="Segoe"/>
            </a:rPr>
            <a:t>Fuente primaria</a:t>
          </a:r>
        </a:p>
      </dsp:txBody>
      <dsp:txXfrm>
        <a:off x="512076" y="641573"/>
        <a:ext cx="3882191" cy="320786"/>
      </dsp:txXfrm>
    </dsp:sp>
    <dsp:sp modelId="{9A05BEF1-666A-7F46-8D7D-2AFD86E84FED}">
      <dsp:nvSpPr>
        <dsp:cNvPr id="0" name=""/>
        <dsp:cNvSpPr/>
      </dsp:nvSpPr>
      <dsp:spPr>
        <a:xfrm>
          <a:off x="311584" y="601475"/>
          <a:ext cx="400983" cy="40098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291073"/>
              <a:satOff val="-16786"/>
              <a:lumOff val="1726"/>
              <a:alphaOff val="0"/>
            </a:schemeClr>
          </a:solidFill>
          <a:prstDash val="solid"/>
          <a:miter lim="800000"/>
        </a:ln>
        <a:effectLst/>
      </dsp:spPr>
      <dsp:style>
        <a:lnRef idx="1">
          <a:scrgbClr r="0" g="0" b="0"/>
        </a:lnRef>
        <a:fillRef idx="2">
          <a:scrgbClr r="0" g="0" b="0"/>
        </a:fillRef>
        <a:effectRef idx="0">
          <a:scrgbClr r="0" g="0" b="0"/>
        </a:effectRef>
        <a:fontRef idx="minor"/>
      </dsp:style>
    </dsp:sp>
    <dsp:sp modelId="{53F94B3E-4CAE-424A-8152-191A1A8B9053}">
      <dsp:nvSpPr>
        <dsp:cNvPr id="0" name=""/>
        <dsp:cNvSpPr/>
      </dsp:nvSpPr>
      <dsp:spPr>
        <a:xfrm>
          <a:off x="632736" y="1122693"/>
          <a:ext cx="3761531" cy="320786"/>
        </a:xfrm>
        <a:prstGeom prst="rect">
          <a:avLst/>
        </a:prstGeom>
        <a:gradFill rotWithShape="0">
          <a:gsLst>
            <a:gs pos="0">
              <a:schemeClr val="accent2">
                <a:hueOff val="-582145"/>
                <a:satOff val="-33571"/>
                <a:lumOff val="3451"/>
                <a:alphaOff val="0"/>
                <a:lumMod val="110000"/>
                <a:satMod val="105000"/>
                <a:tint val="67000"/>
              </a:schemeClr>
            </a:gs>
            <a:gs pos="50000">
              <a:schemeClr val="accent2">
                <a:hueOff val="-582145"/>
                <a:satOff val="-33571"/>
                <a:lumOff val="3451"/>
                <a:alphaOff val="0"/>
                <a:lumMod val="105000"/>
                <a:satMod val="103000"/>
                <a:tint val="73000"/>
              </a:schemeClr>
            </a:gs>
            <a:gs pos="100000">
              <a:schemeClr val="accent2">
                <a:hueOff val="-582145"/>
                <a:satOff val="-33571"/>
                <a:lumOff val="34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625" tIns="30480" rIns="30480" bIns="30480" numCol="1" spcCol="1270" anchor="ctr" anchorCtr="0">
          <a:noAutofit/>
        </a:bodyPr>
        <a:lstStyle/>
        <a:p>
          <a:pPr lvl="0" algn="l" defTabSz="533400" rtl="0">
            <a:lnSpc>
              <a:spcPct val="90000"/>
            </a:lnSpc>
            <a:spcBef>
              <a:spcPct val="0"/>
            </a:spcBef>
            <a:spcAft>
              <a:spcPct val="35000"/>
            </a:spcAft>
          </a:pPr>
          <a:r>
            <a:rPr lang="es-ES" sz="1200" b="1" kern="1200">
              <a:latin typeface="Segoe"/>
              <a:cs typeface="Segoe"/>
            </a:rPr>
            <a:t>Oportuna</a:t>
          </a:r>
        </a:p>
      </dsp:txBody>
      <dsp:txXfrm>
        <a:off x="632736" y="1122693"/>
        <a:ext cx="3761531" cy="320786"/>
      </dsp:txXfrm>
    </dsp:sp>
    <dsp:sp modelId="{1B58B316-400A-F44D-9BC6-66D10AFA7C61}">
      <dsp:nvSpPr>
        <dsp:cNvPr id="0" name=""/>
        <dsp:cNvSpPr/>
      </dsp:nvSpPr>
      <dsp:spPr>
        <a:xfrm>
          <a:off x="432245" y="1082594"/>
          <a:ext cx="400983" cy="40098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582145"/>
              <a:satOff val="-33571"/>
              <a:lumOff val="3451"/>
              <a:alphaOff val="0"/>
            </a:schemeClr>
          </a:solidFill>
          <a:prstDash val="solid"/>
          <a:miter lim="800000"/>
        </a:ln>
        <a:effectLst/>
      </dsp:spPr>
      <dsp:style>
        <a:lnRef idx="1">
          <a:scrgbClr r="0" g="0" b="0"/>
        </a:lnRef>
        <a:fillRef idx="2">
          <a:scrgbClr r="0" g="0" b="0"/>
        </a:fillRef>
        <a:effectRef idx="0">
          <a:scrgbClr r="0" g="0" b="0"/>
        </a:effectRef>
        <a:fontRef idx="minor"/>
      </dsp:style>
    </dsp:sp>
    <dsp:sp modelId="{DF30043C-C544-4FA6-BFFC-6E3ED7FCF183}">
      <dsp:nvSpPr>
        <dsp:cNvPr id="0" name=""/>
        <dsp:cNvSpPr/>
      </dsp:nvSpPr>
      <dsp:spPr>
        <a:xfrm>
          <a:off x="632736" y="1603507"/>
          <a:ext cx="3761531" cy="320786"/>
        </a:xfrm>
        <a:prstGeom prst="rect">
          <a:avLst/>
        </a:prstGeom>
        <a:gradFill rotWithShape="0">
          <a:gsLst>
            <a:gs pos="0">
              <a:schemeClr val="accent2">
                <a:hueOff val="-873218"/>
                <a:satOff val="-50357"/>
                <a:lumOff val="5177"/>
                <a:alphaOff val="0"/>
                <a:lumMod val="110000"/>
                <a:satMod val="105000"/>
                <a:tint val="67000"/>
              </a:schemeClr>
            </a:gs>
            <a:gs pos="50000">
              <a:schemeClr val="accent2">
                <a:hueOff val="-873218"/>
                <a:satOff val="-50357"/>
                <a:lumOff val="5177"/>
                <a:alphaOff val="0"/>
                <a:lumMod val="105000"/>
                <a:satMod val="103000"/>
                <a:tint val="73000"/>
              </a:schemeClr>
            </a:gs>
            <a:gs pos="100000">
              <a:schemeClr val="accent2">
                <a:hueOff val="-873218"/>
                <a:satOff val="-50357"/>
                <a:lumOff val="5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625" tIns="30480" rIns="30480" bIns="30480" numCol="1" spcCol="1270" anchor="ctr" anchorCtr="0">
          <a:noAutofit/>
        </a:bodyPr>
        <a:lstStyle/>
        <a:p>
          <a:pPr lvl="0" algn="l" defTabSz="533400" rtl="0">
            <a:lnSpc>
              <a:spcPct val="90000"/>
            </a:lnSpc>
            <a:spcBef>
              <a:spcPct val="0"/>
            </a:spcBef>
            <a:spcAft>
              <a:spcPct val="35000"/>
            </a:spcAft>
          </a:pPr>
          <a:r>
            <a:rPr lang="es-ES" sz="1200" b="1" kern="1200" dirty="0">
              <a:latin typeface="Segoe"/>
              <a:cs typeface="Segoe"/>
            </a:rPr>
            <a:t>Procesable</a:t>
          </a:r>
        </a:p>
      </dsp:txBody>
      <dsp:txXfrm>
        <a:off x="632736" y="1603507"/>
        <a:ext cx="3761531" cy="320786"/>
      </dsp:txXfrm>
    </dsp:sp>
    <dsp:sp modelId="{73C9D95B-614E-CD46-946F-3FCA696955D4}">
      <dsp:nvSpPr>
        <dsp:cNvPr id="0" name=""/>
        <dsp:cNvSpPr/>
      </dsp:nvSpPr>
      <dsp:spPr>
        <a:xfrm>
          <a:off x="432245" y="1563409"/>
          <a:ext cx="400983" cy="40098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873218"/>
              <a:satOff val="-50357"/>
              <a:lumOff val="5177"/>
              <a:alphaOff val="0"/>
            </a:schemeClr>
          </a:solidFill>
          <a:prstDash val="solid"/>
          <a:miter lim="800000"/>
        </a:ln>
        <a:effectLst/>
      </dsp:spPr>
      <dsp:style>
        <a:lnRef idx="1">
          <a:scrgbClr r="0" g="0" b="0"/>
        </a:lnRef>
        <a:fillRef idx="2">
          <a:scrgbClr r="0" g="0" b="0"/>
        </a:fillRef>
        <a:effectRef idx="0">
          <a:scrgbClr r="0" g="0" b="0"/>
        </a:effectRef>
        <a:fontRef idx="minor"/>
      </dsp:style>
    </dsp:sp>
    <dsp:sp modelId="{41692268-2F78-4012-8E64-44458CC45E61}">
      <dsp:nvSpPr>
        <dsp:cNvPr id="0" name=""/>
        <dsp:cNvSpPr/>
      </dsp:nvSpPr>
      <dsp:spPr>
        <a:xfrm>
          <a:off x="512076" y="2084627"/>
          <a:ext cx="3882191" cy="320786"/>
        </a:xfrm>
        <a:prstGeom prst="rect">
          <a:avLst/>
        </a:prstGeom>
        <a:gradFill rotWithShape="0">
          <a:gsLst>
            <a:gs pos="0">
              <a:schemeClr val="accent2">
                <a:hueOff val="-1164290"/>
                <a:satOff val="-67142"/>
                <a:lumOff val="6902"/>
                <a:alphaOff val="0"/>
                <a:lumMod val="110000"/>
                <a:satMod val="105000"/>
                <a:tint val="67000"/>
              </a:schemeClr>
            </a:gs>
            <a:gs pos="50000">
              <a:schemeClr val="accent2">
                <a:hueOff val="-1164290"/>
                <a:satOff val="-67142"/>
                <a:lumOff val="6902"/>
                <a:alphaOff val="0"/>
                <a:lumMod val="105000"/>
                <a:satMod val="103000"/>
                <a:tint val="73000"/>
              </a:schemeClr>
            </a:gs>
            <a:gs pos="100000">
              <a:schemeClr val="accent2">
                <a:hueOff val="-1164290"/>
                <a:satOff val="-67142"/>
                <a:lumOff val="6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625" tIns="30480" rIns="30480" bIns="30480" numCol="1" spcCol="1270" anchor="ctr" anchorCtr="0">
          <a:noAutofit/>
        </a:bodyPr>
        <a:lstStyle/>
        <a:p>
          <a:pPr lvl="0" algn="l" defTabSz="533400" rtl="0">
            <a:lnSpc>
              <a:spcPct val="90000"/>
            </a:lnSpc>
            <a:spcBef>
              <a:spcPct val="0"/>
            </a:spcBef>
            <a:spcAft>
              <a:spcPct val="35000"/>
            </a:spcAft>
          </a:pPr>
          <a:r>
            <a:rPr lang="it-IT" sz="1200" b="1" kern="1200">
              <a:latin typeface="Segoe"/>
              <a:cs typeface="Segoe"/>
            </a:rPr>
            <a:t>No discriminatorios</a:t>
          </a:r>
        </a:p>
      </dsp:txBody>
      <dsp:txXfrm>
        <a:off x="512076" y="2084627"/>
        <a:ext cx="3882191" cy="320786"/>
      </dsp:txXfrm>
    </dsp:sp>
    <dsp:sp modelId="{A2B6806B-09CC-A24E-A76D-11A350364CA8}">
      <dsp:nvSpPr>
        <dsp:cNvPr id="0" name=""/>
        <dsp:cNvSpPr/>
      </dsp:nvSpPr>
      <dsp:spPr>
        <a:xfrm>
          <a:off x="311584" y="2044528"/>
          <a:ext cx="400983" cy="40098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164290"/>
              <a:satOff val="-67142"/>
              <a:lumOff val="6902"/>
              <a:alphaOff val="0"/>
            </a:schemeClr>
          </a:solidFill>
          <a:prstDash val="solid"/>
          <a:miter lim="800000"/>
        </a:ln>
        <a:effectLst/>
      </dsp:spPr>
      <dsp:style>
        <a:lnRef idx="1">
          <a:scrgbClr r="0" g="0" b="0"/>
        </a:lnRef>
        <a:fillRef idx="2">
          <a:scrgbClr r="0" g="0" b="0"/>
        </a:fillRef>
        <a:effectRef idx="0">
          <a:scrgbClr r="0" g="0" b="0"/>
        </a:effectRef>
        <a:fontRef idx="minor"/>
      </dsp:style>
    </dsp:sp>
    <dsp:sp modelId="{9B478EBC-49FA-4B9B-AF6F-B6A89FB88E23}">
      <dsp:nvSpPr>
        <dsp:cNvPr id="0" name=""/>
        <dsp:cNvSpPr/>
      </dsp:nvSpPr>
      <dsp:spPr>
        <a:xfrm>
          <a:off x="248207" y="2565746"/>
          <a:ext cx="4146061" cy="320786"/>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625" tIns="30480" rIns="30480" bIns="30480" numCol="1" spcCol="1270" anchor="ctr" anchorCtr="0">
          <a:noAutofit/>
        </a:bodyPr>
        <a:lstStyle/>
        <a:p>
          <a:pPr lvl="0" algn="l" defTabSz="533400" rtl="0">
            <a:lnSpc>
              <a:spcPct val="90000"/>
            </a:lnSpc>
            <a:spcBef>
              <a:spcPct val="0"/>
            </a:spcBef>
            <a:spcAft>
              <a:spcPct val="35000"/>
            </a:spcAft>
          </a:pPr>
          <a:r>
            <a:rPr lang="es-ES_tradnl" sz="1200" b="1" kern="1200" dirty="0">
              <a:latin typeface="Segoe"/>
              <a:cs typeface="Segoe"/>
            </a:rPr>
            <a:t>Uso Libre</a:t>
          </a:r>
        </a:p>
      </dsp:txBody>
      <dsp:txXfrm>
        <a:off x="248207" y="2565746"/>
        <a:ext cx="4146061" cy="320786"/>
      </dsp:txXfrm>
    </dsp:sp>
    <dsp:sp modelId="{874D6F4E-A7D7-EB45-8BBD-959D593F9BEB}">
      <dsp:nvSpPr>
        <dsp:cNvPr id="0" name=""/>
        <dsp:cNvSpPr/>
      </dsp:nvSpPr>
      <dsp:spPr>
        <a:xfrm>
          <a:off x="47715" y="2525648"/>
          <a:ext cx="400983" cy="40098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F69F92-D5CE-5040-86DF-202D57C4FC72}">
      <dsp:nvSpPr>
        <dsp:cNvPr id="0" name=""/>
        <dsp:cNvSpPr/>
      </dsp:nvSpPr>
      <dsp:spPr>
        <a:xfrm>
          <a:off x="0" y="502"/>
          <a:ext cx="70485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FF6F3C7-9C0A-A04A-9541-A7DCB094311C}">
      <dsp:nvSpPr>
        <dsp:cNvPr id="0" name=""/>
        <dsp:cNvSpPr/>
      </dsp:nvSpPr>
      <dsp:spPr>
        <a:xfrm>
          <a:off x="0" y="502"/>
          <a:ext cx="7048500" cy="822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CO" sz="2000" kern="1200" dirty="0">
              <a:effectLst/>
              <a:latin typeface="Helvetica" panose="020B0604020202020204" pitchFamily="34" charset="0"/>
              <a:cs typeface="Helvetica" panose="020B0604020202020204" pitchFamily="34" charset="0"/>
            </a:rPr>
            <a:t>Para acercar la </a:t>
          </a:r>
          <a:r>
            <a:rPr lang="es-CO" sz="2000" kern="1200" dirty="0">
              <a:solidFill>
                <a:srgbClr val="941651"/>
              </a:solidFill>
              <a:effectLst/>
              <a:latin typeface="Helvetica" panose="020B0604020202020204" pitchFamily="34" charset="0"/>
              <a:cs typeface="Helvetica" panose="020B0604020202020204" pitchFamily="34" charset="0"/>
            </a:rPr>
            <a:t>percepción</a:t>
          </a:r>
          <a:r>
            <a:rPr lang="es-CO" sz="2000" kern="1200" dirty="0">
              <a:effectLst/>
              <a:latin typeface="Helvetica" panose="020B0604020202020204" pitchFamily="34" charset="0"/>
              <a:cs typeface="Helvetica" panose="020B0604020202020204" pitchFamily="34" charset="0"/>
            </a:rPr>
            <a:t> ciudadana a la </a:t>
          </a:r>
          <a:r>
            <a:rPr lang="es-CO" sz="2000" kern="1200" dirty="0">
              <a:solidFill>
                <a:srgbClr val="6DAEB7"/>
              </a:solidFill>
              <a:effectLst/>
              <a:latin typeface="Helvetica" panose="020B0604020202020204" pitchFamily="34" charset="0"/>
              <a:cs typeface="Helvetica" panose="020B0604020202020204" pitchFamily="34" charset="0"/>
            </a:rPr>
            <a:t>realidad</a:t>
          </a:r>
          <a:endParaRPr lang="es-ES_tradnl" sz="2000" kern="1200" dirty="0">
            <a:solidFill>
              <a:srgbClr val="6DAEB7"/>
            </a:solidFill>
            <a:effectLst/>
            <a:latin typeface="Helvetica" panose="020B0604020202020204" pitchFamily="34" charset="0"/>
            <a:cs typeface="Helvetica" panose="020B0604020202020204" pitchFamily="34" charset="0"/>
          </a:endParaRPr>
        </a:p>
      </dsp:txBody>
      <dsp:txXfrm>
        <a:off x="0" y="502"/>
        <a:ext cx="7048500" cy="822759"/>
      </dsp:txXfrm>
    </dsp:sp>
    <dsp:sp modelId="{6EBF1E83-1E2E-274E-9951-F290DCBC69F0}">
      <dsp:nvSpPr>
        <dsp:cNvPr id="0" name=""/>
        <dsp:cNvSpPr/>
      </dsp:nvSpPr>
      <dsp:spPr>
        <a:xfrm>
          <a:off x="0" y="823261"/>
          <a:ext cx="70485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D4FF1F6-03E5-8E47-A685-22B7A9A0FEDD}">
      <dsp:nvSpPr>
        <dsp:cNvPr id="0" name=""/>
        <dsp:cNvSpPr/>
      </dsp:nvSpPr>
      <dsp:spPr>
        <a:xfrm>
          <a:off x="0" y="823261"/>
          <a:ext cx="7048500" cy="822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CO" sz="2000" kern="1200" dirty="0">
              <a:effectLst/>
              <a:latin typeface="Helvetica" panose="020B0604020202020204" pitchFamily="34" charset="0"/>
              <a:cs typeface="Helvetica" panose="020B0604020202020204" pitchFamily="34" charset="0"/>
            </a:rPr>
            <a:t>Para evidenciar la realidad clara y </a:t>
          </a:r>
          <a:r>
            <a:rPr lang="es-CO" sz="2000" kern="1200" dirty="0">
              <a:solidFill>
                <a:srgbClr val="6DAEB7"/>
              </a:solidFill>
              <a:effectLst/>
              <a:latin typeface="Helvetica" panose="020B0604020202020204" pitchFamily="34" charset="0"/>
              <a:cs typeface="Helvetica" panose="020B0604020202020204" pitchFamily="34" charset="0"/>
            </a:rPr>
            <a:t>oportunamente</a:t>
          </a:r>
          <a:r>
            <a:rPr lang="es-CO" sz="2000" kern="1200" dirty="0">
              <a:effectLst/>
              <a:latin typeface="Helvetica" panose="020B0604020202020204" pitchFamily="34" charset="0"/>
              <a:cs typeface="Helvetica" panose="020B0604020202020204" pitchFamily="34" charset="0"/>
            </a:rPr>
            <a:t> al ciudadano</a:t>
          </a:r>
        </a:p>
      </dsp:txBody>
      <dsp:txXfrm>
        <a:off x="0" y="823261"/>
        <a:ext cx="7048500" cy="822759"/>
      </dsp:txXfrm>
    </dsp:sp>
    <dsp:sp modelId="{1BE10F93-121B-2C46-BEDF-B6F844890520}">
      <dsp:nvSpPr>
        <dsp:cNvPr id="0" name=""/>
        <dsp:cNvSpPr/>
      </dsp:nvSpPr>
      <dsp:spPr>
        <a:xfrm>
          <a:off x="0" y="1646020"/>
          <a:ext cx="70485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66F3BD8-28E3-664A-9C0A-819CC0B6454C}">
      <dsp:nvSpPr>
        <dsp:cNvPr id="0" name=""/>
        <dsp:cNvSpPr/>
      </dsp:nvSpPr>
      <dsp:spPr>
        <a:xfrm>
          <a:off x="0" y="1646020"/>
          <a:ext cx="7048500" cy="822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CO" sz="2000" kern="1200" dirty="0">
              <a:effectLst/>
              <a:latin typeface="Helvetica" panose="020B0604020202020204" pitchFamily="34" charset="0"/>
              <a:cs typeface="Helvetica" panose="020B0604020202020204" pitchFamily="34" charset="0"/>
            </a:rPr>
            <a:t>Para </a:t>
          </a:r>
          <a:r>
            <a:rPr lang="es-CO" sz="2000" kern="1200" dirty="0">
              <a:solidFill>
                <a:srgbClr val="941651"/>
              </a:solidFill>
              <a:effectLst/>
              <a:latin typeface="Helvetica" panose="020B0604020202020204" pitchFamily="34" charset="0"/>
              <a:cs typeface="Helvetica" panose="020B0604020202020204" pitchFamily="34" charset="0"/>
            </a:rPr>
            <a:t>dar a conocer logros</a:t>
          </a:r>
          <a:r>
            <a:rPr lang="es-CO" sz="2000" kern="1200" dirty="0">
              <a:effectLst/>
              <a:latin typeface="Helvetica" panose="020B0604020202020204" pitchFamily="34" charset="0"/>
              <a:cs typeface="Helvetica" panose="020B0604020202020204" pitchFamily="34" charset="0"/>
            </a:rPr>
            <a:t> de una administración</a:t>
          </a:r>
        </a:p>
      </dsp:txBody>
      <dsp:txXfrm>
        <a:off x="0" y="1646020"/>
        <a:ext cx="7048500" cy="822759"/>
      </dsp:txXfrm>
    </dsp:sp>
    <dsp:sp modelId="{431C6D6D-D809-0E47-B0C9-0D5990B110D6}">
      <dsp:nvSpPr>
        <dsp:cNvPr id="0" name=""/>
        <dsp:cNvSpPr/>
      </dsp:nvSpPr>
      <dsp:spPr>
        <a:xfrm>
          <a:off x="0" y="2468779"/>
          <a:ext cx="70485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547FF27-AB2F-5F44-8A33-73143FDFB006}">
      <dsp:nvSpPr>
        <dsp:cNvPr id="0" name=""/>
        <dsp:cNvSpPr/>
      </dsp:nvSpPr>
      <dsp:spPr>
        <a:xfrm>
          <a:off x="0" y="2468779"/>
          <a:ext cx="7048500" cy="822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CO" sz="2000" kern="1200" dirty="0">
              <a:effectLst/>
              <a:latin typeface="Helvetica" panose="020B0604020202020204" pitchFamily="34" charset="0"/>
              <a:cs typeface="Helvetica" panose="020B0604020202020204" pitchFamily="34" charset="0"/>
            </a:rPr>
            <a:t>Para </a:t>
          </a:r>
          <a:r>
            <a:rPr lang="es-CO" sz="2000" kern="1200" dirty="0">
              <a:solidFill>
                <a:srgbClr val="6DAEB7"/>
              </a:solidFill>
              <a:effectLst/>
              <a:latin typeface="Helvetica" panose="020B0604020202020204" pitchFamily="34" charset="0"/>
              <a:cs typeface="Helvetica" panose="020B0604020202020204" pitchFamily="34" charset="0"/>
            </a:rPr>
            <a:t>disminuir las PQR</a:t>
          </a:r>
          <a:r>
            <a:rPr lang="es-CO" sz="2000" kern="1200" dirty="0">
              <a:effectLst/>
              <a:latin typeface="Helvetica" panose="020B0604020202020204" pitchFamily="34" charset="0"/>
              <a:cs typeface="Helvetica" panose="020B0604020202020204" pitchFamily="34" charset="0"/>
            </a:rPr>
            <a:t> de los ciudadanos y mejorar </a:t>
          </a:r>
          <a:r>
            <a:rPr lang="es-CO" sz="2000" kern="1200" dirty="0">
              <a:solidFill>
                <a:srgbClr val="6DAEB7"/>
              </a:solidFill>
              <a:effectLst/>
              <a:latin typeface="Helvetica" panose="020B0604020202020204" pitchFamily="34" charset="0"/>
              <a:cs typeface="Helvetica" panose="020B0604020202020204" pitchFamily="34" charset="0"/>
            </a:rPr>
            <a:t>la Calidad de mis datos</a:t>
          </a:r>
        </a:p>
      </dsp:txBody>
      <dsp:txXfrm>
        <a:off x="0" y="2468779"/>
        <a:ext cx="7048500" cy="822759"/>
      </dsp:txXfrm>
    </dsp:sp>
    <dsp:sp modelId="{FDADA7F8-6C52-7A4F-ADA3-3906AABFDE49}">
      <dsp:nvSpPr>
        <dsp:cNvPr id="0" name=""/>
        <dsp:cNvSpPr/>
      </dsp:nvSpPr>
      <dsp:spPr>
        <a:xfrm>
          <a:off x="0" y="3291538"/>
          <a:ext cx="7048500"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510539C-03B9-A74A-9D4D-675579203DC9}">
      <dsp:nvSpPr>
        <dsp:cNvPr id="0" name=""/>
        <dsp:cNvSpPr/>
      </dsp:nvSpPr>
      <dsp:spPr>
        <a:xfrm>
          <a:off x="0" y="3291538"/>
          <a:ext cx="7048500" cy="822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CO" sz="2000" kern="1200" dirty="0">
              <a:effectLst/>
              <a:latin typeface="Helvetica" panose="020B0604020202020204" pitchFamily="34" charset="0"/>
              <a:cs typeface="Helvetica" panose="020B0604020202020204" pitchFamily="34" charset="0"/>
            </a:rPr>
            <a:t>Apoyar el </a:t>
          </a:r>
          <a:r>
            <a:rPr lang="es-CO" sz="2000" kern="1200" dirty="0">
              <a:solidFill>
                <a:srgbClr val="941651"/>
              </a:solidFill>
              <a:effectLst/>
              <a:latin typeface="Helvetica" panose="020B0604020202020204" pitchFamily="34" charset="0"/>
              <a:cs typeface="Helvetica" panose="020B0604020202020204" pitchFamily="34" charset="0"/>
            </a:rPr>
            <a:t>cumplimiento</a:t>
          </a:r>
          <a:r>
            <a:rPr lang="es-CO" sz="2000" kern="1200" dirty="0">
              <a:effectLst/>
              <a:latin typeface="Helvetica" panose="020B0604020202020204" pitchFamily="34" charset="0"/>
              <a:cs typeface="Helvetica" panose="020B0604020202020204" pitchFamily="34" charset="0"/>
            </a:rPr>
            <a:t> de los planes de desarrollo y objetivos estratégicos</a:t>
          </a:r>
        </a:p>
      </dsp:txBody>
      <dsp:txXfrm>
        <a:off x="0" y="3291538"/>
        <a:ext cx="7048500" cy="82275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03A631-4B15-42CD-AD1D-B3069F8C29BB}" type="datetimeFigureOut">
              <a:rPr lang="es-CO" smtClean="0"/>
              <a:t>30/07/16</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BADDA4-9362-4680-B628-F3D6F895BF37}" type="slidenum">
              <a:rPr lang="es-CO" smtClean="0"/>
              <a:t>‹Nr.›</a:t>
            </a:fld>
            <a:endParaRPr lang="es-CO"/>
          </a:p>
        </p:txBody>
      </p:sp>
    </p:spTree>
    <p:extLst>
      <p:ext uri="{BB962C8B-B14F-4D97-AF65-F5344CB8AC3E}">
        <p14:creationId xmlns:p14="http://schemas.microsoft.com/office/powerpoint/2010/main" val="2751740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0CA97-9CC2-584E-A86D-EEDAD0F9C254}" type="datetimeFigureOut">
              <a:rPr lang="es-ES_tradnl" smtClean="0"/>
              <a:t>30/7/16</a:t>
            </a:fld>
            <a:endParaRPr lang="es-ES_tradnl"/>
          </a:p>
        </p:txBody>
      </p:sp>
      <p:sp>
        <p:nvSpPr>
          <p:cNvPr id="4" name="Marcador de imagen de diapositiva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5A29AC-D865-384F-A066-BE00CE2AE235}" type="slidenum">
              <a:rPr lang="es-ES_tradnl" smtClean="0"/>
              <a:t>‹Nr.›</a:t>
            </a:fld>
            <a:endParaRPr lang="es-ES_tradnl"/>
          </a:p>
        </p:txBody>
      </p:sp>
    </p:spTree>
    <p:extLst>
      <p:ext uri="{BB962C8B-B14F-4D97-AF65-F5344CB8AC3E}">
        <p14:creationId xmlns:p14="http://schemas.microsoft.com/office/powerpoint/2010/main" val="1546122601"/>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a:t>
            </a:fld>
            <a:endParaRPr lang="es-ES_tradnl"/>
          </a:p>
        </p:txBody>
      </p:sp>
    </p:spTree>
    <p:extLst>
      <p:ext uri="{BB962C8B-B14F-4D97-AF65-F5344CB8AC3E}">
        <p14:creationId xmlns:p14="http://schemas.microsoft.com/office/powerpoint/2010/main" val="1702526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10</a:t>
            </a:fld>
            <a:endParaRPr lang="es-ES_tradnl"/>
          </a:p>
        </p:txBody>
      </p:sp>
    </p:spTree>
    <p:extLst>
      <p:ext uri="{BB962C8B-B14F-4D97-AF65-F5344CB8AC3E}">
        <p14:creationId xmlns:p14="http://schemas.microsoft.com/office/powerpoint/2010/main" val="1737273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sz="10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11</a:t>
            </a:fld>
            <a:endParaRPr lang="es-ES_tradnl"/>
          </a:p>
        </p:txBody>
      </p:sp>
    </p:spTree>
    <p:extLst>
      <p:ext uri="{BB962C8B-B14F-4D97-AF65-F5344CB8AC3E}">
        <p14:creationId xmlns:p14="http://schemas.microsoft.com/office/powerpoint/2010/main" val="1053417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sz="936" kern="1200" dirty="0">
                <a:solidFill>
                  <a:schemeClr val="tx1"/>
                </a:solidFill>
                <a:effectLst/>
                <a:latin typeface="+mn-lt"/>
                <a:ea typeface="+mn-ea"/>
                <a:cs typeface="+mn-cs"/>
              </a:rPr>
              <a:t>La firma </a:t>
            </a:r>
            <a:r>
              <a:rPr lang="es-CO" sz="936" kern="1200" dirty="0" err="1">
                <a:solidFill>
                  <a:schemeClr val="tx1"/>
                </a:solidFill>
                <a:effectLst/>
                <a:latin typeface="+mn-lt"/>
                <a:ea typeface="+mn-ea"/>
                <a:cs typeface="+mn-cs"/>
              </a:rPr>
              <a:t>Capgemini</a:t>
            </a:r>
            <a:r>
              <a:rPr lang="es-CO" sz="936" kern="1200" dirty="0">
                <a:solidFill>
                  <a:schemeClr val="tx1"/>
                </a:solidFill>
                <a:effectLst/>
                <a:latin typeface="+mn-lt"/>
                <a:ea typeface="+mn-ea"/>
                <a:cs typeface="+mn-cs"/>
              </a:rPr>
              <a:t> </a:t>
            </a:r>
            <a:r>
              <a:rPr lang="es-CO" sz="936" kern="1200" dirty="0" err="1">
                <a:solidFill>
                  <a:schemeClr val="tx1"/>
                </a:solidFill>
                <a:effectLst/>
                <a:latin typeface="+mn-lt"/>
                <a:ea typeface="+mn-ea"/>
                <a:cs typeface="+mn-cs"/>
              </a:rPr>
              <a:t>Consulting</a:t>
            </a:r>
            <a:r>
              <a:rPr lang="es-CO" sz="936" kern="1200" dirty="0">
                <a:solidFill>
                  <a:schemeClr val="tx1"/>
                </a:solidFill>
                <a:effectLst/>
                <a:latin typeface="+mn-lt"/>
                <a:ea typeface="+mn-ea"/>
                <a:cs typeface="+mn-cs"/>
              </a:rPr>
              <a:t> ha publicado un informe sobre la situación del mercado de gestión de Open Data en Europa, entendiendo como tal la información recopilada, producida o adquirida por los organismos públicos y que puede ser utilizada, modificada o compartida libremente por cualquiera. </a:t>
            </a:r>
          </a:p>
          <a:p>
            <a:r>
              <a:rPr lang="es-CO" sz="936" kern="1200" dirty="0">
                <a:solidFill>
                  <a:schemeClr val="tx1"/>
                </a:solidFill>
                <a:effectLst/>
                <a:latin typeface="+mn-lt"/>
                <a:ea typeface="+mn-ea"/>
                <a:cs typeface="+mn-cs"/>
              </a:rPr>
              <a:t> </a:t>
            </a:r>
          </a:p>
          <a:p>
            <a:pPr fontAlgn="base"/>
            <a:r>
              <a:rPr lang="es-CO" sz="936" kern="1200" dirty="0">
                <a:solidFill>
                  <a:schemeClr val="tx1"/>
                </a:solidFill>
                <a:effectLst/>
                <a:latin typeface="+mn-lt"/>
                <a:ea typeface="+mn-ea"/>
                <a:cs typeface="+mn-cs"/>
              </a:rPr>
              <a:t>El estudio muestra cómo a través de los datos abiertos se puede crear valor económico de múltiples formas, incrementando las transacciones de mercado o creando empleo a partir de la producción de servicios y productos basados en este tipo de información. Por ejemplo, el uso eficaz de los Datos Abiertos podría ayudar a:</a:t>
            </a:r>
          </a:p>
          <a:p>
            <a:pPr lvl="0"/>
            <a:r>
              <a:rPr lang="es-CO" sz="936" kern="1200" dirty="0">
                <a:solidFill>
                  <a:schemeClr val="tx1"/>
                </a:solidFill>
                <a:effectLst/>
                <a:latin typeface="+mn-lt"/>
                <a:ea typeface="+mn-ea"/>
                <a:cs typeface="+mn-cs"/>
              </a:rPr>
              <a:t>Ahorrar 629 millones de horas de tiempo de espera innecesario en las carreteras de la UE</a:t>
            </a:r>
          </a:p>
          <a:p>
            <a:pPr lvl="0"/>
            <a:r>
              <a:rPr lang="es-CO" sz="936" kern="1200" dirty="0">
                <a:solidFill>
                  <a:schemeClr val="tx1"/>
                </a:solidFill>
                <a:effectLst/>
                <a:latin typeface="+mn-lt"/>
                <a:ea typeface="+mn-ea"/>
                <a:cs typeface="+mn-cs"/>
              </a:rPr>
              <a:t>5.5% muertes fatales. A través de identificación de emergencias en tiempo real se pueden salvar vidas por acceso oportuno de servicios de urgencias y/o colaboración ciudadana.  </a:t>
            </a:r>
          </a:p>
          <a:p>
            <a:pPr lvl="0"/>
            <a:r>
              <a:rPr lang="es-CO" sz="936" kern="1200" dirty="0">
                <a:solidFill>
                  <a:schemeClr val="tx1"/>
                </a:solidFill>
                <a:effectLst/>
                <a:latin typeface="+mn-lt"/>
                <a:ea typeface="+mn-ea"/>
                <a:cs typeface="+mn-cs"/>
              </a:rPr>
              <a:t>325 billones de euros: Para 2016, el tamaño del mercado directo se estima en 55,3 millones de euros para el 28+ UE. Entre 2016 y 2020, el mercado aumentará en un 36,9 %, a un valor de 75,7 millones de euros en 2020. El total Se calcula el valor de mercado de Open Data entre los 193 millones de euros y 209 millones de euros para 2016 con una proyección estimada de 265- 286 millones de euros para el año 2020, incluyendo la inflación correcciones. Para el período 2016-2020 , la el tamaño del mercado directo acumulado se estima a 325 millones de euros</a:t>
            </a:r>
          </a:p>
          <a:p>
            <a:pPr lvl="0"/>
            <a:r>
              <a:rPr lang="es-CO" sz="936" kern="1200" dirty="0">
                <a:solidFill>
                  <a:schemeClr val="tx1"/>
                </a:solidFill>
                <a:effectLst/>
                <a:latin typeface="+mn-lt"/>
                <a:ea typeface="+mn-ea"/>
                <a:cs typeface="+mn-cs"/>
              </a:rPr>
              <a:t>25.000 empleos generados a través de los productos y servicios que se generan con los datos. Ejemplo: desarrolladores, analistas de datos, científicos de datos, entretenimiento, periodismo, academia, </a:t>
            </a:r>
            <a:r>
              <a:rPr lang="es-CO" sz="936" kern="1200" dirty="0" err="1">
                <a:solidFill>
                  <a:schemeClr val="tx1"/>
                </a:solidFill>
                <a:effectLst/>
                <a:latin typeface="+mn-lt"/>
                <a:ea typeface="+mn-ea"/>
                <a:cs typeface="+mn-cs"/>
              </a:rPr>
              <a:t>startup</a:t>
            </a:r>
            <a:r>
              <a:rPr lang="es-CO" sz="936" kern="1200" dirty="0">
                <a:solidFill>
                  <a:schemeClr val="tx1"/>
                </a:solidFill>
                <a:effectLst/>
                <a:latin typeface="+mn-lt"/>
                <a:ea typeface="+mn-ea"/>
                <a:cs typeface="+mn-cs"/>
              </a:rPr>
              <a:t> (Entre 2016 y 2020 se estima que se crearán 25.000 trabajos en la UE)</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El estudio: Para calcular el mercado de open data en la UE se estudió cómo estos influenciarán sectores específicos. La administración pública es de lejos (22 billones de euros) el sector que más se beneficiará: mejoras en la gestión, ahorros, etc.</a:t>
            </a:r>
          </a:p>
          <a:p>
            <a:r>
              <a:rPr lang="es-CO" sz="936" kern="1200" dirty="0">
                <a:solidFill>
                  <a:schemeClr val="tx1"/>
                </a:solidFill>
                <a:effectLst/>
                <a:latin typeface="+mn-lt"/>
                <a:ea typeface="+mn-ea"/>
                <a:cs typeface="+mn-cs"/>
              </a:rPr>
              <a:t>Para otros sectores como la agricultura,  las artes y el sector del entretenimiento (379 millones de euros), los beneficios esperados son más pequeños  pero irán alcanzando su máximo potencial</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 **Mercado directo e indirecto: concepto del sector financiero que se refiere a la existencia o no de intermediarios. Es directo cuando el usuario accede al producto de forma directa y se beneficia de él e indirecto cuando no.</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 </a:t>
            </a:r>
          </a:p>
          <a:p>
            <a:pPr lvl="0"/>
            <a:r>
              <a:rPr lang="es-CO" sz="936" kern="1200" dirty="0">
                <a:solidFill>
                  <a:schemeClr val="tx1"/>
                </a:solidFill>
                <a:effectLst/>
                <a:latin typeface="+mn-lt"/>
                <a:ea typeface="+mn-ea"/>
                <a:cs typeface="+mn-cs"/>
              </a:rPr>
              <a:t>ENLACE DEL DOCUMENTO ORIGINAL: http://www.europeandataportal.eu/sites/default/files/edp_creating_value_through_open_data_0.pdf</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s-CO" b="1" dirty="0"/>
          </a:p>
        </p:txBody>
      </p:sp>
      <p:sp>
        <p:nvSpPr>
          <p:cNvPr id="4" name="3 Marcador de número de diapositiva"/>
          <p:cNvSpPr>
            <a:spLocks noGrp="1"/>
          </p:cNvSpPr>
          <p:nvPr>
            <p:ph type="sldNum" sz="quarter" idx="10"/>
          </p:nvPr>
        </p:nvSpPr>
        <p:spPr/>
        <p:txBody>
          <a:bodyPr/>
          <a:lstStyle/>
          <a:p>
            <a:fld id="{F2BB1AAF-C946-47C1-BC7F-72D81C2BB57E}" type="slidenum">
              <a:rPr lang="es-CO" smtClean="0"/>
              <a:t>12</a:t>
            </a:fld>
            <a:endParaRPr lang="es-CO" dirty="0"/>
          </a:p>
        </p:txBody>
      </p:sp>
    </p:spTree>
    <p:extLst>
      <p:ext uri="{BB962C8B-B14F-4D97-AF65-F5344CB8AC3E}">
        <p14:creationId xmlns:p14="http://schemas.microsoft.com/office/powerpoint/2010/main" val="1759851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s-CO" sz="936" kern="1200" dirty="0">
                <a:solidFill>
                  <a:schemeClr val="tx1"/>
                </a:solidFill>
                <a:effectLst/>
                <a:latin typeface="+mn-lt"/>
                <a:ea typeface="+mn-ea"/>
                <a:cs typeface="+mn-cs"/>
              </a:rPr>
              <a:t>El Ministerio de Salud del Reino Unido decidió abrir los datos de operaciones quirúrgicas de los hospitales privados desde 2005. Esto empoderó a los pacientes a la hora de escoger hospital, e impulsó a los hospitales a identificar sus deficiencias y vieron que en su mayoría se debían a debilidades en los protocolos. De esta forma, se redujeron 1/3 las muertes en quirófano, es decir los datos abiertos han salvado la vida a 1,000 personas al año.</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13</a:t>
            </a:fld>
            <a:endParaRPr lang="es-ES_tradnl"/>
          </a:p>
        </p:txBody>
      </p:sp>
    </p:spTree>
    <p:extLst>
      <p:ext uri="{BB962C8B-B14F-4D97-AF65-F5344CB8AC3E}">
        <p14:creationId xmlns:p14="http://schemas.microsoft.com/office/powerpoint/2010/main" val="1252105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000" kern="1200" dirty="0">
                <a:solidFill>
                  <a:schemeClr val="tx1"/>
                </a:solidFill>
                <a:effectLst/>
                <a:latin typeface="+mn-lt"/>
                <a:ea typeface="+mn-ea"/>
                <a:cs typeface="+mn-cs"/>
              </a:rPr>
              <a:t>Cada año el Departamento de Salud de New York inspecciona cerca de 26,000 restaurantes para controlar el cumplimiento de las regulaciones municipales y estatales para la seguridad alimenticia estos resultado son publicados en este portal y cualquier ciudadano puede consultar la calificación de los restaurantes</a:t>
            </a:r>
            <a:endParaRPr lang="es-ES_tradnl" sz="1000" kern="1200" dirty="0">
              <a:solidFill>
                <a:schemeClr val="tx1"/>
              </a:solidFill>
              <a:effectLst/>
              <a:latin typeface="+mn-lt"/>
              <a:ea typeface="+mn-ea"/>
              <a:cs typeface="+mn-cs"/>
            </a:endParaRPr>
          </a:p>
          <a:p>
            <a:r>
              <a:rPr lang="es-CO" sz="1000" kern="1200" dirty="0">
                <a:solidFill>
                  <a:schemeClr val="tx1"/>
                </a:solidFill>
                <a:effectLst/>
                <a:latin typeface="+mn-lt"/>
                <a:ea typeface="+mn-ea"/>
                <a:cs typeface="+mn-cs"/>
              </a:rPr>
              <a:t> </a:t>
            </a:r>
            <a:endParaRPr lang="es-ES_tradnl" sz="1000" kern="1200" dirty="0">
              <a:solidFill>
                <a:schemeClr val="tx1"/>
              </a:solidFill>
              <a:effectLst/>
              <a:latin typeface="+mn-lt"/>
              <a:ea typeface="+mn-ea"/>
              <a:cs typeface="+mn-cs"/>
            </a:endParaRPr>
          </a:p>
          <a:p>
            <a:r>
              <a:rPr lang="es-CO" sz="1000" kern="1200" dirty="0">
                <a:solidFill>
                  <a:schemeClr val="tx1"/>
                </a:solidFill>
                <a:effectLst/>
                <a:latin typeface="+mn-lt"/>
                <a:ea typeface="+mn-ea"/>
                <a:cs typeface="+mn-cs"/>
              </a:rPr>
              <a:t>En julio de 2010, el Departamento de Salud empezó a exigir a los restaurantes de los cinco distritos la publicación de las letras de calificación como resumen de sus resultados de inspección sanitaria. Cinco años después, los restaurantes están mostrando mejores resultados de inspección y están más limpios que nunca. El programa ha tenido un efecto positivo sobre la higiene de los restaurantes, las prácticas de seguridad de los alimentos y el conocimiento público sobre el tema. Actualmente, el 95 % de los 26000 restaurantes  ya tienen calificaciones ¨A¨, se ha reducido la cantidad de infracciones y más supervisores de restaurantes han completado el curso de protección de alimentos del Departamento de Salud.</a:t>
            </a:r>
            <a:endParaRPr lang="es-ES_tradnl" sz="10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14</a:t>
            </a:fld>
            <a:endParaRPr lang="es-ES_tradnl"/>
          </a:p>
        </p:txBody>
      </p:sp>
    </p:spTree>
    <p:extLst>
      <p:ext uri="{BB962C8B-B14F-4D97-AF65-F5344CB8AC3E}">
        <p14:creationId xmlns:p14="http://schemas.microsoft.com/office/powerpoint/2010/main" val="2661268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err="1">
                <a:solidFill>
                  <a:schemeClr val="tx1"/>
                </a:solidFill>
                <a:effectLst/>
                <a:latin typeface="+mn-lt"/>
                <a:ea typeface="+mn-ea"/>
                <a:cs typeface="+mn-cs"/>
              </a:rPr>
              <a:t>Crime</a:t>
            </a:r>
            <a:r>
              <a:rPr lang="es-CO" sz="936" kern="1200" dirty="0">
                <a:solidFill>
                  <a:schemeClr val="tx1"/>
                </a:solidFill>
                <a:effectLst/>
                <a:latin typeface="+mn-lt"/>
                <a:ea typeface="+mn-ea"/>
                <a:cs typeface="+mn-cs"/>
              </a:rPr>
              <a:t> </a:t>
            </a:r>
            <a:r>
              <a:rPr lang="es-CO" sz="936" kern="1200" dirty="0" err="1">
                <a:solidFill>
                  <a:schemeClr val="tx1"/>
                </a:solidFill>
                <a:effectLst/>
                <a:latin typeface="+mn-lt"/>
                <a:ea typeface="+mn-ea"/>
                <a:cs typeface="+mn-cs"/>
              </a:rPr>
              <a:t>Finder</a:t>
            </a:r>
            <a:r>
              <a:rPr lang="es-CO" sz="936" kern="1200" dirty="0">
                <a:solidFill>
                  <a:schemeClr val="tx1"/>
                </a:solidFill>
                <a:effectLst/>
                <a:latin typeface="+mn-lt"/>
                <a:ea typeface="+mn-ea"/>
                <a:cs typeface="+mn-cs"/>
              </a:rPr>
              <a:t> es una aplicación de reino unido que consume datos abiertos de la policía que permite ver delitos denunciados, utilizando las últimas estadísticas de la delincuencia. Usando el GPS, la cámara y la brújula en su teléfono, la app le da una visión de su entorno en tiempo real </a:t>
            </a:r>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15</a:t>
            </a:fld>
            <a:endParaRPr lang="es-ES_tradnl"/>
          </a:p>
        </p:txBody>
      </p:sp>
    </p:spTree>
    <p:extLst>
      <p:ext uri="{BB962C8B-B14F-4D97-AF65-F5344CB8AC3E}">
        <p14:creationId xmlns:p14="http://schemas.microsoft.com/office/powerpoint/2010/main" val="3178973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a:solidFill>
                  <a:schemeClr val="tx1"/>
                </a:solidFill>
                <a:effectLst/>
                <a:latin typeface="+mn-lt"/>
                <a:ea typeface="+mn-ea"/>
                <a:cs typeface="+mn-cs"/>
              </a:rPr>
              <a:t>En EEUU están trabajando con los datos de los censos para transformar estos datos en información útil.  La oficina de Censos de los EEUU (</a:t>
            </a:r>
            <a:r>
              <a:rPr lang="es-CO" sz="936" kern="1200" dirty="0" err="1">
                <a:solidFill>
                  <a:schemeClr val="tx1"/>
                </a:solidFill>
                <a:effectLst/>
                <a:latin typeface="+mn-lt"/>
                <a:ea typeface="+mn-ea"/>
                <a:cs typeface="+mn-cs"/>
              </a:rPr>
              <a:t>The</a:t>
            </a:r>
            <a:r>
              <a:rPr lang="es-CO" sz="936" kern="1200" dirty="0">
                <a:solidFill>
                  <a:schemeClr val="tx1"/>
                </a:solidFill>
                <a:effectLst/>
                <a:latin typeface="+mn-lt"/>
                <a:ea typeface="+mn-ea"/>
                <a:cs typeface="+mn-cs"/>
              </a:rPr>
              <a:t> U.S. </a:t>
            </a:r>
            <a:r>
              <a:rPr lang="es-CO" sz="936" kern="1200" dirty="0" err="1">
                <a:solidFill>
                  <a:schemeClr val="tx1"/>
                </a:solidFill>
                <a:effectLst/>
                <a:latin typeface="+mn-lt"/>
                <a:ea typeface="+mn-ea"/>
                <a:cs typeface="+mn-cs"/>
              </a:rPr>
              <a:t>Census</a:t>
            </a:r>
            <a:r>
              <a:rPr lang="es-CO" sz="936" kern="1200" dirty="0">
                <a:solidFill>
                  <a:schemeClr val="tx1"/>
                </a:solidFill>
                <a:effectLst/>
                <a:latin typeface="+mn-lt"/>
                <a:ea typeface="+mn-ea"/>
                <a:cs typeface="+mn-cs"/>
              </a:rPr>
              <a:t> Bureau </a:t>
            </a:r>
            <a:r>
              <a:rPr lang="es-CO" sz="936" kern="1200" dirty="0" err="1">
                <a:solidFill>
                  <a:schemeClr val="tx1"/>
                </a:solidFill>
                <a:effectLst/>
                <a:latin typeface="+mn-lt"/>
                <a:ea typeface="+mn-ea"/>
                <a:cs typeface="+mn-cs"/>
              </a:rPr>
              <a:t>Builder</a:t>
            </a:r>
            <a:r>
              <a:rPr lang="es-CO" sz="936" kern="1200" dirty="0">
                <a:solidFill>
                  <a:schemeClr val="tx1"/>
                </a:solidFill>
                <a:effectLst/>
                <a:latin typeface="+mn-lt"/>
                <a:ea typeface="+mn-ea"/>
                <a:cs typeface="+mn-cs"/>
              </a:rPr>
              <a:t> ) está publicando todos los Datos económicos, de empresas y  recursos humanos del censo con una interfaz útil que permite incluso al  negocio  más pequeño , entender el Mercado. Usando esta herramienta, pequeñas empresas pueden obtener información valiosa sobre las zonas de la ciudad donde se encuentran ubicados, datos como: quienes viven allí,  cuánto dinero gastan,  cuántas empresas de la misma categoría existen, etc.  </a:t>
            </a:r>
          </a:p>
          <a:p>
            <a:r>
              <a:rPr lang="es-CO" sz="936" kern="1200" dirty="0">
                <a:solidFill>
                  <a:schemeClr val="tx1"/>
                </a:solidFill>
                <a:effectLst/>
                <a:latin typeface="+mn-lt"/>
                <a:ea typeface="+mn-ea"/>
                <a:cs typeface="+mn-cs"/>
              </a:rPr>
              <a:t>La plataforma permite que otros agreguen información, los individuos y las empresas pueden adicionar información de tráfico del sector, permisos, tendencias de empleo, y cualquier tipo de información que permita  identificar posibilidades de éxito de un negocio en un determinado sector de EEUU.</a:t>
            </a:r>
          </a:p>
          <a:p>
            <a:r>
              <a:rPr lang="es-CO" sz="936" kern="1200" dirty="0">
                <a:solidFill>
                  <a:schemeClr val="tx1"/>
                </a:solidFill>
                <a:effectLst/>
                <a:latin typeface="+mn-lt"/>
                <a:ea typeface="+mn-ea"/>
                <a:cs typeface="+mn-cs"/>
              </a:rPr>
              <a:t>Fuente http://www.itworldcanada.com/article/what-can-it-leaders-learn-from-smart-cities-a-lot/377281</a:t>
            </a:r>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16</a:t>
            </a:fld>
            <a:endParaRPr lang="es-ES_tradnl"/>
          </a:p>
        </p:txBody>
      </p:sp>
    </p:spTree>
    <p:extLst>
      <p:ext uri="{BB962C8B-B14F-4D97-AF65-F5344CB8AC3E}">
        <p14:creationId xmlns:p14="http://schemas.microsoft.com/office/powerpoint/2010/main" val="557115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u="none" strike="noStrike" kern="1200" baseline="0" dirty="0">
                <a:solidFill>
                  <a:schemeClr val="tx1"/>
                </a:solidFill>
                <a:latin typeface="+mn-lt"/>
                <a:ea typeface="+mn-ea"/>
                <a:cs typeface="+mn-cs"/>
              </a:rPr>
              <a:t>Existen muchos ejemplos de cómo los datos abiertos pueden ayudar a mejorar la calidad </a:t>
            </a:r>
          </a:p>
          <a:p>
            <a:r>
              <a:rPr lang="es-CO" sz="1200" b="0" i="0" u="none" strike="noStrike" kern="1200" baseline="0" dirty="0">
                <a:solidFill>
                  <a:schemeClr val="tx1"/>
                </a:solidFill>
                <a:latin typeface="+mn-lt"/>
                <a:ea typeface="+mn-ea"/>
                <a:cs typeface="+mn-cs"/>
              </a:rPr>
              <a:t>de los mismos. El Reino Unido abrió los datos de 300,000 paradas de buses públicos,</a:t>
            </a:r>
          </a:p>
          <a:p>
            <a:r>
              <a:rPr lang="es-CO" sz="1200" b="0" i="0" u="none" strike="noStrike" kern="1200" baseline="0" dirty="0">
                <a:solidFill>
                  <a:schemeClr val="tx1"/>
                </a:solidFill>
                <a:latin typeface="+mn-lt"/>
                <a:ea typeface="+mn-ea"/>
                <a:cs typeface="+mn-cs"/>
              </a:rPr>
              <a:t>reconociendo que existían errores, y pidiendo a los ciudadanos su comprensión y</a:t>
            </a:r>
          </a:p>
          <a:p>
            <a:r>
              <a:rPr lang="es-CO" sz="1200" b="0" i="0" u="none" strike="noStrike" kern="1200" baseline="0" dirty="0">
                <a:solidFill>
                  <a:schemeClr val="tx1"/>
                </a:solidFill>
                <a:latin typeface="+mn-lt"/>
                <a:ea typeface="+mn-ea"/>
                <a:cs typeface="+mn-cs"/>
              </a:rPr>
              <a:t>colaboración para mejorar los datos. Así lograron identificar 18,000 errores, por ejemplo</a:t>
            </a:r>
          </a:p>
          <a:p>
            <a:r>
              <a:rPr lang="es-CO" sz="1200" b="0" i="0" u="none" strike="noStrike" kern="1200" baseline="0" dirty="0">
                <a:solidFill>
                  <a:schemeClr val="tx1"/>
                </a:solidFill>
                <a:latin typeface="+mn-lt"/>
                <a:ea typeface="+mn-ea"/>
                <a:cs typeface="+mn-cs"/>
              </a:rPr>
              <a:t>había paradas en medio de lagos.</a:t>
            </a:r>
          </a:p>
          <a:p>
            <a:r>
              <a:rPr lang="es-CO" sz="1200" b="0" i="0" u="none" strike="noStrike" kern="1200" baseline="0" dirty="0">
                <a:solidFill>
                  <a:schemeClr val="tx1"/>
                </a:solidFill>
                <a:latin typeface="+mn-lt"/>
                <a:ea typeface="+mn-ea"/>
                <a:cs typeface="+mn-cs"/>
              </a:rPr>
              <a:t>Además, un datos cerrado en un cajón que nadie usa, difícilmente logrará recursos para</a:t>
            </a:r>
          </a:p>
          <a:p>
            <a:r>
              <a:rPr lang="es-CO" sz="1200" b="0" i="0" u="none" strike="noStrike" kern="1200" baseline="0" dirty="0">
                <a:solidFill>
                  <a:schemeClr val="tx1"/>
                </a:solidFill>
                <a:latin typeface="+mn-lt"/>
                <a:ea typeface="+mn-ea"/>
                <a:cs typeface="+mn-cs"/>
              </a:rPr>
              <a:t>mejorar su calidad. En cambio, si abrimos esos datos, y éstos son usados, podemos</a:t>
            </a:r>
          </a:p>
          <a:p>
            <a:r>
              <a:rPr lang="es-CO" sz="1200" b="0" i="0" u="none" strike="noStrike" kern="1200" baseline="0" dirty="0">
                <a:solidFill>
                  <a:schemeClr val="tx1"/>
                </a:solidFill>
                <a:latin typeface="+mn-lt"/>
                <a:ea typeface="+mn-ea"/>
                <a:cs typeface="+mn-cs"/>
              </a:rPr>
              <a:t>presentar el un caso sólido sobre la necesidad de articular esfuerzos para mejorar</a:t>
            </a:r>
            <a:endParaRPr lang="es-CO" dirty="0"/>
          </a:p>
        </p:txBody>
      </p:sp>
      <p:sp>
        <p:nvSpPr>
          <p:cNvPr id="4" name="Marcador de número de diapositiva 3"/>
          <p:cNvSpPr>
            <a:spLocks noGrp="1"/>
          </p:cNvSpPr>
          <p:nvPr>
            <p:ph type="sldNum" sz="quarter" idx="10"/>
          </p:nvPr>
        </p:nvSpPr>
        <p:spPr/>
        <p:txBody>
          <a:bodyPr/>
          <a:lstStyle/>
          <a:p>
            <a:fld id="{F2BB1AAF-C946-47C1-BC7F-72D81C2BB57E}" type="slidenum">
              <a:rPr lang="es-CO" smtClean="0"/>
              <a:t>17</a:t>
            </a:fld>
            <a:endParaRPr lang="es-CO" dirty="0"/>
          </a:p>
        </p:txBody>
      </p:sp>
    </p:spTree>
    <p:extLst>
      <p:ext uri="{BB962C8B-B14F-4D97-AF65-F5344CB8AC3E}">
        <p14:creationId xmlns:p14="http://schemas.microsoft.com/office/powerpoint/2010/main" val="1313583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t>Visualizar los datos </a:t>
            </a:r>
            <a:r>
              <a:rPr lang="es-CO" sz="1400" dirty="0">
                <a:solidFill>
                  <a:srgbClr val="434343"/>
                </a:solidFill>
              </a:rPr>
              <a:t>ante la ciudadanía y los electores (avance en infraestructura, ejecución presupuestal, </a:t>
            </a:r>
            <a:r>
              <a:rPr lang="es-CO" sz="1400" dirty="0" err="1">
                <a:solidFill>
                  <a:srgbClr val="434343"/>
                </a:solidFill>
              </a:rPr>
              <a:t>etc</a:t>
            </a:r>
            <a:r>
              <a:rPr lang="es-CO" sz="1400" dirty="0">
                <a:solidFill>
                  <a:srgbClr val="434343"/>
                </a:solidFill>
              </a:rPr>
              <a:t>) </a:t>
            </a:r>
            <a:r>
              <a:rPr lang="es-CO" sz="1400" dirty="0">
                <a:solidFill>
                  <a:schemeClr val="accent2">
                    <a:lumMod val="50000"/>
                  </a:schemeClr>
                </a:solidFill>
              </a:rPr>
              <a:t>amplifica el alcance de la gestión de una entidad.</a:t>
            </a:r>
          </a:p>
          <a:p>
            <a:endParaRPr lang="es-CO"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chemeClr val="accent2">
                    <a:lumMod val="50000"/>
                  </a:schemeClr>
                </a:solidFill>
              </a:rPr>
              <a:t>Muchas decisiones de terceros en lo que a movilización de recursos se refiere (estado, empresarios, programas de RSE, Cooperación internacional), tiene como punto de partida el conocer con detalle la realidad de una población, municipio, comunidad, etc. De ahí la importancia de </a:t>
            </a:r>
            <a:r>
              <a:rPr lang="es-CO" sz="1400" baseline="0" dirty="0">
                <a:solidFill>
                  <a:schemeClr val="accent2">
                    <a:lumMod val="50000"/>
                  </a:schemeClr>
                </a:solidFill>
              </a:rPr>
              <a:t> darlos </a:t>
            </a:r>
            <a:r>
              <a:rPr lang="es-CO" sz="1400" dirty="0">
                <a:solidFill>
                  <a:srgbClr val="434343"/>
                </a:solidFill>
              </a:rPr>
              <a:t>a conocer </a:t>
            </a:r>
            <a:r>
              <a:rPr lang="es-CO" sz="1400" baseline="0" dirty="0">
                <a:solidFill>
                  <a:srgbClr val="434343"/>
                </a:solidFill>
              </a:rPr>
              <a:t>vía datos abiertos.</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400" baseline="0" dirty="0">
                <a:solidFill>
                  <a:srgbClr val="434343"/>
                </a:solidFill>
              </a:rPr>
              <a:t> </a:t>
            </a:r>
            <a:endParaRPr lang="es-CO" sz="1400" dirty="0">
              <a:solidFill>
                <a:schemeClr val="accent2">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solidFill>
                  <a:srgbClr val="434343"/>
                </a:solidFill>
              </a:rPr>
              <a:t>Mucha de la</a:t>
            </a:r>
            <a:r>
              <a:rPr lang="es-CO" sz="1400" baseline="0" dirty="0">
                <a:solidFill>
                  <a:srgbClr val="434343"/>
                </a:solidFill>
              </a:rPr>
              <a:t> información que se solicita ante estas dependencias es información pública que de estar disponible, optimizaría la gestión de la entidad. </a:t>
            </a:r>
            <a:endParaRPr lang="es-CO" sz="1400" dirty="0">
              <a:solidFill>
                <a:srgbClr val="43434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400" dirty="0">
              <a:solidFill>
                <a:schemeClr val="accent2">
                  <a:lumMod val="50000"/>
                </a:schemeClr>
              </a:solidFill>
            </a:endParaRPr>
          </a:p>
          <a:p>
            <a:endParaRPr lang="es-CO" dirty="0"/>
          </a:p>
        </p:txBody>
      </p:sp>
      <p:sp>
        <p:nvSpPr>
          <p:cNvPr id="4" name="Marcador de número de diapositiva 3"/>
          <p:cNvSpPr>
            <a:spLocks noGrp="1"/>
          </p:cNvSpPr>
          <p:nvPr>
            <p:ph type="sldNum" sz="quarter" idx="10"/>
          </p:nvPr>
        </p:nvSpPr>
        <p:spPr/>
        <p:txBody>
          <a:bodyPr/>
          <a:lstStyle/>
          <a:p>
            <a:fld id="{F2BB1AAF-C946-47C1-BC7F-72D81C2BB57E}" type="slidenum">
              <a:rPr lang="es-CO" smtClean="0"/>
              <a:t>18</a:t>
            </a:fld>
            <a:endParaRPr lang="es-CO" dirty="0"/>
          </a:p>
        </p:txBody>
      </p:sp>
    </p:spTree>
    <p:extLst>
      <p:ext uri="{BB962C8B-B14F-4D97-AF65-F5344CB8AC3E}">
        <p14:creationId xmlns:p14="http://schemas.microsoft.com/office/powerpoint/2010/main" val="995226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19</a:t>
            </a:fld>
            <a:endParaRPr lang="es-ES_tradnl"/>
          </a:p>
        </p:txBody>
      </p:sp>
    </p:spTree>
    <p:extLst>
      <p:ext uri="{BB962C8B-B14F-4D97-AF65-F5344CB8AC3E}">
        <p14:creationId xmlns:p14="http://schemas.microsoft.com/office/powerpoint/2010/main" val="586079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a:t>
            </a:fld>
            <a:endParaRPr lang="es-ES_tradnl"/>
          </a:p>
        </p:txBody>
      </p:sp>
    </p:spTree>
    <p:extLst>
      <p:ext uri="{BB962C8B-B14F-4D97-AF65-F5344CB8AC3E}">
        <p14:creationId xmlns:p14="http://schemas.microsoft.com/office/powerpoint/2010/main" val="2442208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20</a:t>
            </a:fld>
            <a:endParaRPr lang="es-ES_tradnl"/>
          </a:p>
        </p:txBody>
      </p:sp>
    </p:spTree>
    <p:extLst>
      <p:ext uri="{BB962C8B-B14F-4D97-AF65-F5344CB8AC3E}">
        <p14:creationId xmlns:p14="http://schemas.microsoft.com/office/powerpoint/2010/main" val="2254557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a:solidFill>
                  <a:schemeClr val="tx1"/>
                </a:solidFill>
                <a:effectLst/>
                <a:latin typeface="+mn-lt"/>
                <a:ea typeface="+mn-ea"/>
                <a:cs typeface="+mn-cs"/>
              </a:rPr>
              <a:t>Un proceso exitoso de apertura de datos requiere agilidad, flexibilidad, retroalimentación e iteración constante entre quienes ofertan y quienes reutilizan los datos abiertos.  En este sentido, se pueden evidenciar los siguientes momentos en el proceso de apertura y uso de los datos:</a:t>
            </a:r>
          </a:p>
          <a:p>
            <a:r>
              <a:rPr lang="es-CO" sz="936" kern="1200" dirty="0">
                <a:solidFill>
                  <a:schemeClr val="tx1"/>
                </a:solidFill>
                <a:effectLst/>
                <a:latin typeface="+mn-lt"/>
                <a:ea typeface="+mn-ea"/>
                <a:cs typeface="+mn-cs"/>
              </a:rPr>
              <a:t>Definido a partir del círculo virtuoso de los datos abiertos propuesto por el Banco Mundial para el fortalecimiento de la iniciativa de datos abiertos en Colombia (Datos, </a:t>
            </a:r>
            <a:r>
              <a:rPr lang="es-CO" sz="936" kern="1200" dirty="0" err="1">
                <a:solidFill>
                  <a:schemeClr val="tx1"/>
                </a:solidFill>
                <a:effectLst/>
                <a:latin typeface="+mn-lt"/>
                <a:ea typeface="+mn-ea"/>
                <a:cs typeface="+mn-cs"/>
              </a:rPr>
              <a:t>reuso</a:t>
            </a:r>
            <a:r>
              <a:rPr lang="es-CO" sz="936" kern="1200" dirty="0">
                <a:solidFill>
                  <a:schemeClr val="tx1"/>
                </a:solidFill>
                <a:effectLst/>
                <a:latin typeface="+mn-lt"/>
                <a:ea typeface="+mn-ea"/>
                <a:cs typeface="+mn-cs"/>
              </a:rPr>
              <a:t> y valor) y los momentos establecidos en el Manual de Gobierno en Línea para la apertura de datos.</a:t>
            </a:r>
          </a:p>
          <a:p>
            <a:r>
              <a:rPr lang="es-CO" sz="936" kern="1200" dirty="0">
                <a:solidFill>
                  <a:schemeClr val="tx1"/>
                </a:solidFill>
                <a:effectLst/>
                <a:latin typeface="+mn-lt"/>
                <a:ea typeface="+mn-ea"/>
                <a:cs typeface="+mn-cs"/>
              </a:rPr>
              <a:t>En este ciclo, es importante resaltar que una estrategia de datos abiertos va más allá de la preparación y publicación de los datos por parte de las entidades, sino que también involucra acciones concretas para promover el uso de los datos publicados e identificar el valor agregado que se está generando con su utilización.  En este punto, es fundamental el aporte de quienes reutilizan los datos para mejorar su calidad y continuar con el ciclo: </a:t>
            </a:r>
          </a:p>
          <a:p>
            <a:r>
              <a:rPr lang="es-CO" sz="936" kern="1200" dirty="0">
                <a:solidFill>
                  <a:schemeClr val="tx1"/>
                </a:solidFill>
                <a:effectLst/>
                <a:latin typeface="+mn-lt"/>
                <a:ea typeface="+mn-ea"/>
                <a:cs typeface="+mn-cs"/>
              </a:rPr>
              <a:t>1. Identificar y publicar datos, 2. Comunicar y promover el uso y, 3. Monitorear la calidad y el uso.</a:t>
            </a:r>
          </a:p>
          <a:p>
            <a:endParaRPr lang="es-MX" baseline="0" dirty="0"/>
          </a:p>
          <a:p>
            <a:endParaRPr lang="es-MX" baseline="0"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21</a:t>
            </a:fld>
            <a:endParaRPr lang="es-ES_tradnl"/>
          </a:p>
        </p:txBody>
      </p:sp>
    </p:spTree>
    <p:extLst>
      <p:ext uri="{BB962C8B-B14F-4D97-AF65-F5344CB8AC3E}">
        <p14:creationId xmlns:p14="http://schemas.microsoft.com/office/powerpoint/2010/main" val="1123522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s-ES" sz="936" b="1" kern="1200" dirty="0">
                <a:solidFill>
                  <a:schemeClr val="tx1"/>
                </a:solidFill>
                <a:effectLst/>
                <a:latin typeface="+mn-lt"/>
                <a:ea typeface="+mn-ea"/>
                <a:cs typeface="+mn-cs"/>
              </a:rPr>
              <a:t>• </a:t>
            </a:r>
            <a:r>
              <a:rPr lang="es-ES" sz="936" kern="1200" dirty="0">
                <a:solidFill>
                  <a:schemeClr val="tx1"/>
                </a:solidFill>
                <a:effectLst/>
                <a:latin typeface="+mn-lt"/>
                <a:ea typeface="+mn-ea"/>
                <a:cs typeface="+mn-cs"/>
              </a:rPr>
              <a:t>Actualmente, más de 600 entidades públicas publican datos abiertos, hay más de 2000 conjuntos en el Portal de Datos Abiertos (www.datos.gov.co), y hay 36 aplicaciones que consumen datos.  Emprendedores, estudiantes, entidades públicas, organizaciones de la sociedad civil y empresas privadas han trabajado en conjunto para crear soluciones móviles que faciliten la relación de las personas con el Estado</a:t>
            </a:r>
            <a:endParaRPr lang="es-ES" b="1"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22</a:t>
            </a:fld>
            <a:endParaRPr lang="es-ES_tradnl"/>
          </a:p>
        </p:txBody>
      </p:sp>
    </p:spTree>
    <p:extLst>
      <p:ext uri="{BB962C8B-B14F-4D97-AF65-F5344CB8AC3E}">
        <p14:creationId xmlns:p14="http://schemas.microsoft.com/office/powerpoint/2010/main" val="2121187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936" kern="1200" dirty="0">
                <a:solidFill>
                  <a:schemeClr val="tx1"/>
                </a:solidFill>
                <a:effectLst/>
                <a:latin typeface="+mn-lt"/>
                <a:ea typeface="+mn-ea"/>
                <a:cs typeface="+mn-cs"/>
              </a:rPr>
              <a:t>Ejemplo de periodismo de datos del Periódico el  Tiempo con un conjunto de dato de la calidad del agua publicado en el portal de datos abiertos por el INS instituto nacional de salud</a:t>
            </a:r>
            <a:endParaRPr lang="es-CO" sz="936" kern="1200" dirty="0">
              <a:solidFill>
                <a:schemeClr val="tx1"/>
              </a:solidFill>
              <a:effectLst/>
              <a:latin typeface="+mn-lt"/>
              <a:ea typeface="+mn-ea"/>
              <a:cs typeface="+mn-cs"/>
            </a:endParaRPr>
          </a:p>
          <a:p>
            <a:r>
              <a:rPr lang="es-ES_tradnl" sz="936" b="1"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Enlace de la nota: http://www.eltiempo.com/multimedia/especiales/calidad-del-agua-en-colombia/16555634/1</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Enlace del conjunto de datos: http://www.datos.gov.co/frm/catalogo/frmCatalogo.aspx?dsId=74717</a:t>
            </a:r>
          </a:p>
          <a:p>
            <a:pPr marL="0" marR="0" indent="0" algn="l" defTabSz="713232" rtl="0" eaLnBrk="1" fontAlgn="auto" latinLnBrk="0" hangingPunct="1">
              <a:lnSpc>
                <a:spcPct val="100000"/>
              </a:lnSpc>
              <a:spcBef>
                <a:spcPts val="0"/>
              </a:spcBef>
              <a:spcAft>
                <a:spcPts val="0"/>
              </a:spcAft>
              <a:buClrTx/>
              <a:buSzTx/>
              <a:buFontTx/>
              <a:buNone/>
              <a:tabLst/>
              <a:defRPr/>
            </a:pPr>
            <a:r>
              <a:rPr lang="es-CO" sz="1000" dirty="0"/>
              <a:t>http://www.eltiempo.com/datos/calidad-del-agua-en-colombia-y-en-tamalameque-cesar/16556446</a:t>
            </a:r>
          </a:p>
          <a:p>
            <a:endParaRPr lang="es-CO" sz="936" kern="1200" dirty="0">
              <a:solidFill>
                <a:schemeClr val="tx1"/>
              </a:solidFill>
              <a:effectLst/>
              <a:latin typeface="+mn-lt"/>
              <a:ea typeface="+mn-ea"/>
              <a:cs typeface="+mn-cs"/>
            </a:endParaRPr>
          </a:p>
          <a:p>
            <a:endParaRPr lang="es-CO" sz="936"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24</a:t>
            </a:fld>
            <a:endParaRPr lang="es-ES_tradnl"/>
          </a:p>
        </p:txBody>
      </p:sp>
    </p:spTree>
    <p:extLst>
      <p:ext uri="{BB962C8B-B14F-4D97-AF65-F5344CB8AC3E}">
        <p14:creationId xmlns:p14="http://schemas.microsoft.com/office/powerpoint/2010/main" val="3387901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Comienzos de Julio</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25</a:t>
            </a:fld>
            <a:endParaRPr lang="es-ES_tradnl"/>
          </a:p>
        </p:txBody>
      </p:sp>
    </p:spTree>
    <p:extLst>
      <p:ext uri="{BB962C8B-B14F-4D97-AF65-F5344CB8AC3E}">
        <p14:creationId xmlns:p14="http://schemas.microsoft.com/office/powerpoint/2010/main" val="3060462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s-ES_tradnl" sz="936" kern="1200" dirty="0">
                <a:solidFill>
                  <a:schemeClr val="tx1"/>
                </a:solidFill>
                <a:effectLst/>
                <a:latin typeface="+mn-lt"/>
                <a:ea typeface="+mn-ea"/>
                <a:cs typeface="+mn-cs"/>
              </a:rPr>
              <a:t>El objeto de la Ley 1712 de 2014, conocida como la Ley de Transparencia y del Derecho de Acceso a la Información Pública, es regular el derecho de acceso a la información pública que tienen todas las personas, los procedimientos para el ejercicio y la garantía del derecho fundamental así como las excepciones a la publicidad de la información pública.</a:t>
            </a:r>
            <a:endParaRPr lang="es-CO" sz="936" kern="1200" dirty="0">
              <a:solidFill>
                <a:schemeClr val="tx1"/>
              </a:solidFill>
              <a:effectLst/>
              <a:latin typeface="+mn-lt"/>
              <a:ea typeface="+mn-ea"/>
              <a:cs typeface="+mn-cs"/>
            </a:endParaRPr>
          </a:p>
          <a:p>
            <a:endParaRPr lang="es-ES_tradnl"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26</a:t>
            </a:fld>
            <a:endParaRPr lang="es-ES_tradnl"/>
          </a:p>
        </p:txBody>
      </p:sp>
    </p:spTree>
    <p:extLst>
      <p:ext uri="{BB962C8B-B14F-4D97-AF65-F5344CB8AC3E}">
        <p14:creationId xmlns:p14="http://schemas.microsoft.com/office/powerpoint/2010/main" val="1901398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936" kern="1200" dirty="0">
                <a:solidFill>
                  <a:schemeClr val="tx1"/>
                </a:solidFill>
                <a:effectLst/>
                <a:latin typeface="+mn-lt"/>
                <a:ea typeface="+mn-ea"/>
                <a:cs typeface="+mn-cs"/>
              </a:rPr>
              <a:t>La Ruta de la Excelencia se construye a partir de la priorización de los trámites y servicios que están vinculados con los eventos más importantes en la vida de las personas y las empresas. Este Ruta contempla 25 proyectos que incluyen acciones e iniciativas que buscan facilitar la ejecución de trámites y el acceso a servicios por parte de los ciudadanos y empresas (16 proyectos); mejorar la gestión interna y el servicio al interior de las entidades (3 proyectos) y facilitar el acceso a la información pública por parte de las personas y el aprovechamiento de la misma (6 proyectos).</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Se llevó a cabo una priorización de conjuntos de datos estratégicos para promover su apertura con calidad, a través de un mapa de ruta datos abiertos con 6 temas estratégicos:</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pPr lvl="0"/>
            <a:r>
              <a:rPr lang="es-ES_tradnl" sz="936" kern="1200" dirty="0">
                <a:solidFill>
                  <a:schemeClr val="tx1"/>
                </a:solidFill>
                <a:effectLst/>
                <a:latin typeface="+mn-lt"/>
                <a:ea typeface="+mn-ea"/>
                <a:cs typeface="+mn-cs"/>
              </a:rPr>
              <a:t>Movilidad</a:t>
            </a:r>
            <a:endParaRPr lang="es-CO" sz="936" kern="1200" dirty="0">
              <a:solidFill>
                <a:schemeClr val="tx1"/>
              </a:solidFill>
              <a:effectLst/>
              <a:latin typeface="+mn-lt"/>
              <a:ea typeface="+mn-ea"/>
              <a:cs typeface="+mn-cs"/>
            </a:endParaRPr>
          </a:p>
          <a:p>
            <a:pPr lvl="0"/>
            <a:r>
              <a:rPr lang="es-ES_tradnl" sz="936" kern="1200" dirty="0">
                <a:solidFill>
                  <a:schemeClr val="tx1"/>
                </a:solidFill>
                <a:effectLst/>
                <a:latin typeface="+mn-lt"/>
                <a:ea typeface="+mn-ea"/>
                <a:cs typeface="+mn-cs"/>
              </a:rPr>
              <a:t>Seguridad Ciudadana</a:t>
            </a:r>
            <a:endParaRPr lang="es-CO" sz="936" kern="1200" dirty="0">
              <a:solidFill>
                <a:schemeClr val="tx1"/>
              </a:solidFill>
              <a:effectLst/>
              <a:latin typeface="+mn-lt"/>
              <a:ea typeface="+mn-ea"/>
              <a:cs typeface="+mn-cs"/>
            </a:endParaRPr>
          </a:p>
          <a:p>
            <a:pPr lvl="0"/>
            <a:r>
              <a:rPr lang="es-ES_tradnl" sz="936" kern="1200" dirty="0">
                <a:solidFill>
                  <a:schemeClr val="tx1"/>
                </a:solidFill>
                <a:effectLst/>
                <a:latin typeface="+mn-lt"/>
                <a:ea typeface="+mn-ea"/>
                <a:cs typeface="+mn-cs"/>
              </a:rPr>
              <a:t>Servicio de salud pública: prestación, salud pública y gestión de riesgo</a:t>
            </a:r>
            <a:endParaRPr lang="es-CO" sz="936" kern="1200" dirty="0">
              <a:solidFill>
                <a:schemeClr val="tx1"/>
              </a:solidFill>
              <a:effectLst/>
              <a:latin typeface="+mn-lt"/>
              <a:ea typeface="+mn-ea"/>
              <a:cs typeface="+mn-cs"/>
            </a:endParaRPr>
          </a:p>
          <a:p>
            <a:pPr lvl="0"/>
            <a:r>
              <a:rPr lang="es-ES_tradnl" sz="936" kern="1200" dirty="0">
                <a:solidFill>
                  <a:schemeClr val="tx1"/>
                </a:solidFill>
                <a:effectLst/>
                <a:latin typeface="+mn-lt"/>
                <a:ea typeface="+mn-ea"/>
                <a:cs typeface="+mn-cs"/>
              </a:rPr>
              <a:t>Ordenamiento Territorial</a:t>
            </a:r>
            <a:endParaRPr lang="es-CO" sz="936" kern="1200" dirty="0">
              <a:solidFill>
                <a:schemeClr val="tx1"/>
              </a:solidFill>
              <a:effectLst/>
              <a:latin typeface="+mn-lt"/>
              <a:ea typeface="+mn-ea"/>
              <a:cs typeface="+mn-cs"/>
            </a:endParaRPr>
          </a:p>
          <a:p>
            <a:pPr lvl="0"/>
            <a:r>
              <a:rPr lang="es-ES_tradnl" sz="936" kern="1200" dirty="0">
                <a:solidFill>
                  <a:schemeClr val="tx1"/>
                </a:solidFill>
                <a:effectLst/>
                <a:latin typeface="+mn-lt"/>
                <a:ea typeface="+mn-ea"/>
                <a:cs typeface="+mn-cs"/>
              </a:rPr>
              <a:t>Cadena Productiva del Agro </a:t>
            </a:r>
            <a:endParaRPr lang="es-CO" sz="936" kern="1200" dirty="0">
              <a:solidFill>
                <a:schemeClr val="tx1"/>
              </a:solidFill>
              <a:effectLst/>
              <a:latin typeface="+mn-lt"/>
              <a:ea typeface="+mn-ea"/>
              <a:cs typeface="+mn-cs"/>
            </a:endParaRPr>
          </a:p>
          <a:p>
            <a:pPr lvl="0"/>
            <a:r>
              <a:rPr lang="es-ES_tradnl" sz="936" kern="1200" dirty="0">
                <a:solidFill>
                  <a:schemeClr val="tx1"/>
                </a:solidFill>
                <a:effectLst/>
                <a:latin typeface="+mn-lt"/>
                <a:ea typeface="+mn-ea"/>
                <a:cs typeface="+mn-cs"/>
              </a:rPr>
              <a:t>Calidad y cobertura educativa</a:t>
            </a:r>
            <a:endParaRPr lang="es-CO" sz="936"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27</a:t>
            </a:fld>
            <a:endParaRPr lang="es-ES_tradnl"/>
          </a:p>
        </p:txBody>
      </p:sp>
    </p:spTree>
    <p:extLst>
      <p:ext uri="{BB962C8B-B14F-4D97-AF65-F5344CB8AC3E}">
        <p14:creationId xmlns:p14="http://schemas.microsoft.com/office/powerpoint/2010/main" val="1404223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936" kern="1200" dirty="0">
                <a:solidFill>
                  <a:schemeClr val="tx1"/>
                </a:solidFill>
                <a:effectLst/>
                <a:latin typeface="+mn-lt"/>
                <a:ea typeface="+mn-ea"/>
                <a:cs typeface="+mn-cs"/>
              </a:rPr>
              <a:t>En el 2015 el Ministerio TIC y el Banco Mundial firmaron un convenio de cooperación interinstitucional que se encuentra vigente, para aunar esfuerzos en tres frentes: el fortalecimiento de la iniciativa de datos abiertos, el diseño del ecosistema de innovación para el sector público y la creación de una plataforma de colaboración.</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El Banco mundial entregó el diagnóstico de la iniciativa nacional de datos abiertos, así como las recomendaciones de acciones a seguir, para la implementación de una estrategia de datos abiertos a nivel nacional.</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Además el Banco mundial diagnosticó el estado de los datos abiertos para el sector Educación, uno de los sectores mejores </a:t>
            </a:r>
            <a:r>
              <a:rPr lang="es-ES_tradnl" sz="936" kern="1200" dirty="0" err="1">
                <a:solidFill>
                  <a:schemeClr val="tx1"/>
                </a:solidFill>
                <a:effectLst/>
                <a:latin typeface="+mn-lt"/>
                <a:ea typeface="+mn-ea"/>
                <a:cs typeface="+mn-cs"/>
              </a:rPr>
              <a:t>ranqueados</a:t>
            </a:r>
            <a:r>
              <a:rPr lang="es-ES_tradnl" sz="936" kern="1200" dirty="0">
                <a:solidFill>
                  <a:schemeClr val="tx1"/>
                </a:solidFill>
                <a:effectLst/>
                <a:latin typeface="+mn-lt"/>
                <a:ea typeface="+mn-ea"/>
                <a:cs typeface="+mn-cs"/>
              </a:rPr>
              <a:t> en el diagnóstico nacional, y diseñó el plan de acción para el desarrollo de una estrategia de datos abiertos específica para el sector.</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Actualmente en el marco del convenio con el Banco Mundial se está desarrollando la nueva plataforma de datos abiertos de Colombia, que busca mejorar y facilitar la publicación y el acceso a los datos abiertos en Colombia</a:t>
            </a:r>
            <a:endParaRPr lang="es-CO" sz="936"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28</a:t>
            </a:fld>
            <a:endParaRPr lang="es-ES_tradnl"/>
          </a:p>
        </p:txBody>
      </p:sp>
    </p:spTree>
    <p:extLst>
      <p:ext uri="{BB962C8B-B14F-4D97-AF65-F5344CB8AC3E}">
        <p14:creationId xmlns:p14="http://schemas.microsoft.com/office/powerpoint/2010/main" val="112863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ES_tradnl" sz="936" kern="1200" dirty="0">
                <a:solidFill>
                  <a:schemeClr val="tx1"/>
                </a:solidFill>
                <a:effectLst/>
                <a:latin typeface="+mn-lt"/>
                <a:ea typeface="+mn-ea"/>
                <a:cs typeface="+mn-cs"/>
              </a:rPr>
              <a:t>En el 2015 el Ministerio TIC y el Banco Mundial firmaron un convenio de cooperación interinstitucional que se encuentra vigente, para aunar esfuerzos en tres frentes: el fortalecimiento de la iniciativa de datos abiertos, el diseño del ecosistema de innovación para el sector público y la creación de una plataforma de colaboración.</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El Banco mundial entregó el diagnóstico de la iniciativa nacional de datos abiertos, así como las recomendaciones de acciones a seguir, para la implementación de una estrategia de datos abiertos a nivel nacional.</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Además el Banco mundial diagnosticó el estado de los datos abiertos para el sector Educación, uno de los sectores mejores </a:t>
            </a:r>
            <a:r>
              <a:rPr lang="es-ES_tradnl" sz="936" kern="1200" dirty="0" err="1">
                <a:solidFill>
                  <a:schemeClr val="tx1"/>
                </a:solidFill>
                <a:effectLst/>
                <a:latin typeface="+mn-lt"/>
                <a:ea typeface="+mn-ea"/>
                <a:cs typeface="+mn-cs"/>
              </a:rPr>
              <a:t>ranqueados</a:t>
            </a:r>
            <a:r>
              <a:rPr lang="es-ES_tradnl" sz="936" kern="1200" dirty="0">
                <a:solidFill>
                  <a:schemeClr val="tx1"/>
                </a:solidFill>
                <a:effectLst/>
                <a:latin typeface="+mn-lt"/>
                <a:ea typeface="+mn-ea"/>
                <a:cs typeface="+mn-cs"/>
              </a:rPr>
              <a:t> en el diagnóstico nacional, y diseñó el plan de acción para el desarrollo de una estrategia de datos abiertos específica para el sector.</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r>
              <a:rPr lang="es-ES_tradnl" sz="936" kern="1200" dirty="0">
                <a:solidFill>
                  <a:schemeClr val="tx1"/>
                </a:solidFill>
                <a:effectLst/>
                <a:latin typeface="+mn-lt"/>
                <a:ea typeface="+mn-ea"/>
                <a:cs typeface="+mn-cs"/>
              </a:rPr>
              <a:t>Actualmente en el marco del convenio con el Banco Mundial se está desarrollando la nueva plataforma de datos abiertos de Colombia, que busca mejorar y facilitar la publicación y el acceso a los datos abiertos en Colombia</a:t>
            </a:r>
            <a:endParaRPr lang="es-CO" sz="936"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29</a:t>
            </a:fld>
            <a:endParaRPr lang="es-ES_tradnl"/>
          </a:p>
        </p:txBody>
      </p:sp>
    </p:spTree>
    <p:extLst>
      <p:ext uri="{BB962C8B-B14F-4D97-AF65-F5344CB8AC3E}">
        <p14:creationId xmlns:p14="http://schemas.microsoft.com/office/powerpoint/2010/main" val="2881295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713232" rtl="0" eaLnBrk="1" fontAlgn="auto" latinLnBrk="0" hangingPunct="1">
              <a:lnSpc>
                <a:spcPct val="100000"/>
              </a:lnSpc>
              <a:spcBef>
                <a:spcPts val="0"/>
              </a:spcBef>
              <a:spcAft>
                <a:spcPts val="0"/>
              </a:spcAft>
              <a:buClrTx/>
              <a:buSzTx/>
              <a:buFontTx/>
              <a:buNone/>
              <a:tabLst/>
              <a:defRPr/>
            </a:pPr>
            <a:r>
              <a:rPr lang="es-ES_tradnl" sz="1000" dirty="0">
                <a:latin typeface="Century Gothic" charset="0"/>
              </a:rPr>
              <a:t>Presentar la estrategia de datos abiertos del Ministerio TIC y las herramientas y mecanismos dispuestos para impulsar el ecosistema nacional conformado por entidades del estado, emprendedores, periodistas, academia y sociedad civil</a:t>
            </a:r>
            <a:r>
              <a:rPr lang="es-CO" sz="1000" dirty="0">
                <a:solidFill>
                  <a:srgbClr val="000000"/>
                </a:solidFill>
                <a:latin typeface="Trebuchet MS" panose="020B0603020202020204" pitchFamily="34" charset="0"/>
              </a:rPr>
              <a:t>.</a:t>
            </a:r>
            <a:endParaRPr lang="es-CO" sz="1000" dirty="0"/>
          </a:p>
          <a:p>
            <a:pPr marL="214313" indent="-214313">
              <a:buFont typeface="Arial" panose="020B0604020202020204" pitchFamily="34" charset="0"/>
              <a:buChar char="•"/>
            </a:pPr>
            <a:r>
              <a:rPr lang="es-CO" sz="1200" dirty="0">
                <a:solidFill>
                  <a:srgbClr val="7030A0"/>
                </a:solidFill>
                <a:latin typeface="Helvetica" panose="020B0604020202020204" pitchFamily="34" charset="0"/>
                <a:cs typeface="Helvetica" panose="020B0604020202020204" pitchFamily="34" charset="0"/>
              </a:rPr>
              <a:t>200</a:t>
            </a:r>
            <a:r>
              <a:rPr lang="es-CO" sz="1000" dirty="0">
                <a:solidFill>
                  <a:schemeClr val="bg1">
                    <a:lumMod val="65000"/>
                  </a:schemeClr>
                </a:solidFill>
                <a:latin typeface="Helvetica" panose="020B0604020202020204" pitchFamily="34" charset="0"/>
                <a:cs typeface="Helvetica" panose="020B0604020202020204" pitchFamily="34" charset="0"/>
              </a:rPr>
              <a:t>  invitados </a:t>
            </a:r>
          </a:p>
          <a:p>
            <a:pPr marL="214313" indent="-214313">
              <a:buFont typeface="Arial" panose="020B0604020202020204" pitchFamily="34" charset="0"/>
              <a:buChar char="•"/>
            </a:pPr>
            <a:r>
              <a:rPr lang="es-CO" sz="1000" dirty="0">
                <a:solidFill>
                  <a:schemeClr val="bg1">
                    <a:lumMod val="65000"/>
                  </a:schemeClr>
                </a:solidFill>
                <a:latin typeface="Helvetica" panose="020B0604020202020204" pitchFamily="34" charset="0"/>
                <a:cs typeface="Helvetica" panose="020B0604020202020204" pitchFamily="34" charset="0"/>
              </a:rPr>
              <a:t>Espacios de aprendizaje para incentivar la publicación</a:t>
            </a:r>
            <a:r>
              <a:rPr lang="es-CO" sz="1050" dirty="0">
                <a:solidFill>
                  <a:srgbClr val="7030A0"/>
                </a:solidFill>
                <a:latin typeface="Helvetica" panose="020B0604020202020204" pitchFamily="34" charset="0"/>
                <a:cs typeface="Helvetica" panose="020B0604020202020204" pitchFamily="34" charset="0"/>
              </a:rPr>
              <a:t>, uso y aprovechamiento</a:t>
            </a:r>
            <a:r>
              <a:rPr lang="es-CO" sz="1050" dirty="0">
                <a:solidFill>
                  <a:schemeClr val="bg1">
                    <a:lumMod val="65000"/>
                  </a:schemeClr>
                </a:solidFill>
                <a:latin typeface="Helvetica" panose="020B0604020202020204" pitchFamily="34" charset="0"/>
                <a:cs typeface="Helvetica" panose="020B0604020202020204" pitchFamily="34" charset="0"/>
              </a:rPr>
              <a:t> </a:t>
            </a:r>
            <a:r>
              <a:rPr lang="es-CO" sz="1000" dirty="0">
                <a:solidFill>
                  <a:schemeClr val="bg1">
                    <a:lumMod val="65000"/>
                  </a:schemeClr>
                </a:solidFill>
                <a:latin typeface="Helvetica" panose="020B0604020202020204" pitchFamily="34" charset="0"/>
                <a:cs typeface="Helvetica" panose="020B0604020202020204" pitchFamily="34" charset="0"/>
              </a:rPr>
              <a:t>de datos</a:t>
            </a:r>
          </a:p>
          <a:p>
            <a:pPr marL="214313" indent="-214313">
              <a:buFont typeface="Arial" panose="020B0604020202020204" pitchFamily="34" charset="0"/>
              <a:buChar char="•"/>
            </a:pPr>
            <a:r>
              <a:rPr lang="es-CO" sz="1000" dirty="0">
                <a:solidFill>
                  <a:schemeClr val="bg1">
                    <a:lumMod val="65000"/>
                  </a:schemeClr>
                </a:solidFill>
                <a:latin typeface="Helvetica" panose="020B0604020202020204" pitchFamily="34" charset="0"/>
                <a:cs typeface="Helvetica" panose="020B0604020202020204" pitchFamily="34" charset="0"/>
              </a:rPr>
              <a:t>Enseñanza sobre las </a:t>
            </a:r>
            <a:r>
              <a:rPr lang="es-CO" sz="1050" dirty="0">
                <a:solidFill>
                  <a:srgbClr val="7030A0"/>
                </a:solidFill>
                <a:latin typeface="Helvetica" panose="020B0604020202020204" pitchFamily="34" charset="0"/>
                <a:cs typeface="Helvetica" panose="020B0604020202020204" pitchFamily="34" charset="0"/>
              </a:rPr>
              <a:t>nuevas</a:t>
            </a:r>
            <a:r>
              <a:rPr lang="es-CO" sz="1000" dirty="0">
                <a:solidFill>
                  <a:srgbClr val="7030A0"/>
                </a:solidFill>
                <a:latin typeface="Helvetica" panose="020B0604020202020204" pitchFamily="34" charset="0"/>
                <a:cs typeface="Helvetica" panose="020B0604020202020204" pitchFamily="34" charset="0"/>
              </a:rPr>
              <a:t> </a:t>
            </a:r>
            <a:r>
              <a:rPr lang="es-CO" sz="1050" dirty="0">
                <a:solidFill>
                  <a:srgbClr val="7030A0"/>
                </a:solidFill>
                <a:latin typeface="Helvetica" panose="020B0604020202020204" pitchFamily="34" charset="0"/>
                <a:cs typeface="Helvetica" panose="020B0604020202020204" pitchFamily="34" charset="0"/>
              </a:rPr>
              <a:t>funcionaldiades</a:t>
            </a:r>
            <a:r>
              <a:rPr lang="es-CO" sz="1000" dirty="0">
                <a:solidFill>
                  <a:schemeClr val="bg1">
                    <a:lumMod val="65000"/>
                  </a:schemeClr>
                </a:solidFill>
                <a:latin typeface="Helvetica" panose="020B0604020202020204" pitchFamily="34" charset="0"/>
                <a:cs typeface="Helvetica" panose="020B0604020202020204" pitchFamily="34" charset="0"/>
              </a:rPr>
              <a:t> que ofrece la plataforma de datos abiertos de Colombia </a:t>
            </a:r>
          </a:p>
          <a:p>
            <a:pPr marL="214313" indent="-214313">
              <a:buFont typeface="Arial" panose="020B0604020202020204" pitchFamily="34" charset="0"/>
              <a:buChar char="•"/>
            </a:pPr>
            <a:r>
              <a:rPr lang="es-CO" sz="1000" dirty="0">
                <a:solidFill>
                  <a:schemeClr val="bg1">
                    <a:lumMod val="65000"/>
                  </a:schemeClr>
                </a:solidFill>
                <a:latin typeface="Helvetica" panose="020B0604020202020204" pitchFamily="34" charset="0"/>
                <a:cs typeface="Helvetica" panose="020B0604020202020204" pitchFamily="34" charset="0"/>
              </a:rPr>
              <a:t>Invitación a </a:t>
            </a:r>
            <a:r>
              <a:rPr lang="es-CO" sz="1050" dirty="0">
                <a:solidFill>
                  <a:srgbClr val="7030A0"/>
                </a:solidFill>
                <a:latin typeface="Helvetica" panose="020B0604020202020204" pitchFamily="34" charset="0"/>
                <a:cs typeface="Helvetica" panose="020B0604020202020204" pitchFamily="34" charset="0"/>
              </a:rPr>
              <a:t>emprendedores</a:t>
            </a:r>
            <a:r>
              <a:rPr lang="es-CO" sz="1000" dirty="0">
                <a:solidFill>
                  <a:schemeClr val="bg1">
                    <a:lumMod val="65000"/>
                  </a:schemeClr>
                </a:solidFill>
                <a:latin typeface="Helvetica" panose="020B0604020202020204" pitchFamily="34" charset="0"/>
                <a:cs typeface="Helvetica" panose="020B0604020202020204" pitchFamily="34" charset="0"/>
              </a:rPr>
              <a:t> a  formar parte de la iniciativa emprende con datos</a:t>
            </a:r>
            <a:r>
              <a:rPr lang="es-CO" sz="1000" dirty="0">
                <a:solidFill>
                  <a:schemeClr val="bg1">
                    <a:lumMod val="65000"/>
                  </a:schemeClr>
                </a:solidFill>
                <a:latin typeface="Bebas Neue" panose="020B0606020202050201" pitchFamily="34" charset="0"/>
              </a:rPr>
              <a:t>. </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30</a:t>
            </a:fld>
            <a:endParaRPr lang="es-ES_tradnl"/>
          </a:p>
        </p:txBody>
      </p:sp>
    </p:spTree>
    <p:extLst>
      <p:ext uri="{BB962C8B-B14F-4D97-AF65-F5344CB8AC3E}">
        <p14:creationId xmlns:p14="http://schemas.microsoft.com/office/powerpoint/2010/main" val="3775887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3</a:t>
            </a:fld>
            <a:endParaRPr lang="es-ES_tradnl"/>
          </a:p>
        </p:txBody>
      </p:sp>
    </p:spTree>
    <p:extLst>
      <p:ext uri="{BB962C8B-B14F-4D97-AF65-F5344CB8AC3E}">
        <p14:creationId xmlns:p14="http://schemas.microsoft.com/office/powerpoint/2010/main" val="3069714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CO" sz="1000" b="1" dirty="0">
                <a:solidFill>
                  <a:srgbClr val="000000"/>
                </a:solidFill>
                <a:latin typeface="Trebuchet MS" panose="020B0603020202020204" pitchFamily="34" charset="0"/>
              </a:rPr>
              <a:t>OBJETIVO.</a:t>
            </a:r>
          </a:p>
          <a:p>
            <a:pPr algn="just"/>
            <a:r>
              <a:rPr lang="es-CO" sz="1000" dirty="0">
                <a:solidFill>
                  <a:srgbClr val="000000"/>
                </a:solidFill>
                <a:latin typeface="Trebuchet MS" panose="020B0603020202020204" pitchFamily="34" charset="0"/>
              </a:rPr>
              <a:t>Promover la demanda, acceso y uso a datos abiertos, como activos públicos, con calidad, oportunidad e innovación para la generación de valor social y económico y para que los estados en todos sus niveles y los ciudadanos tengan mayor y mejor información para la toma de decisiones y la participación.</a:t>
            </a:r>
            <a:endParaRPr lang="es-CO" sz="1000" dirty="0"/>
          </a:p>
          <a:p>
            <a:pPr marL="214313" indent="-214313">
              <a:buFont typeface="Arial" panose="020B0604020202020204" pitchFamily="34" charset="0"/>
              <a:buChar char="•"/>
            </a:pPr>
            <a:r>
              <a:rPr lang="es-CO" sz="1000" dirty="0">
                <a:solidFill>
                  <a:schemeClr val="bg1">
                    <a:lumMod val="50000"/>
                  </a:schemeClr>
                </a:solidFill>
                <a:latin typeface="Bebas Neue" panose="020B0606020202050201" pitchFamily="34" charset="0"/>
              </a:rPr>
              <a:t>Más de </a:t>
            </a:r>
            <a:r>
              <a:rPr lang="es-CO" sz="1400" dirty="0">
                <a:solidFill>
                  <a:schemeClr val="bg1">
                    <a:lumMod val="50000"/>
                  </a:schemeClr>
                </a:solidFill>
                <a:latin typeface="Bebas Neue" panose="020B0606020202050201" pitchFamily="34" charset="0"/>
              </a:rPr>
              <a:t>500</a:t>
            </a:r>
            <a:r>
              <a:rPr lang="es-CO" sz="1000" dirty="0">
                <a:solidFill>
                  <a:schemeClr val="bg1">
                    <a:lumMod val="50000"/>
                  </a:schemeClr>
                </a:solidFill>
                <a:latin typeface="Bebas Neue" panose="020B0606020202050201" pitchFamily="34" charset="0"/>
              </a:rPr>
              <a:t> asistentes nacionales e internacionales </a:t>
            </a:r>
          </a:p>
          <a:p>
            <a:pPr marL="214313" indent="-214313">
              <a:buFont typeface="Arial" panose="020B0604020202020204" pitchFamily="34" charset="0"/>
              <a:buChar char="•"/>
            </a:pPr>
            <a:r>
              <a:rPr lang="es-CO" sz="1000" dirty="0">
                <a:solidFill>
                  <a:schemeClr val="bg1">
                    <a:lumMod val="50000"/>
                  </a:schemeClr>
                </a:solidFill>
                <a:latin typeface="Bebas Neue" panose="020B0606020202050201" pitchFamily="34" charset="0"/>
              </a:rPr>
              <a:t>Las mejores </a:t>
            </a:r>
            <a:r>
              <a:rPr lang="es-CO" sz="1200" dirty="0">
                <a:solidFill>
                  <a:schemeClr val="bg1">
                    <a:lumMod val="50000"/>
                  </a:schemeClr>
                </a:solidFill>
                <a:latin typeface="Bebas Neue" panose="020B0606020202050201" pitchFamily="34" charset="0"/>
              </a:rPr>
              <a:t>experiencias</a:t>
            </a:r>
            <a:r>
              <a:rPr lang="es-CO" sz="1000" dirty="0">
                <a:solidFill>
                  <a:schemeClr val="bg1">
                    <a:lumMod val="50000"/>
                  </a:schemeClr>
                </a:solidFill>
                <a:latin typeface="Bebas Neue" panose="020B0606020202050201" pitchFamily="34" charset="0"/>
              </a:rPr>
              <a:t> de Datos Abiertos en la Región </a:t>
            </a:r>
          </a:p>
          <a:p>
            <a:pPr marL="214313" indent="-214313">
              <a:buFont typeface="Arial" panose="020B0604020202020204" pitchFamily="34" charset="0"/>
              <a:buChar char="•"/>
            </a:pPr>
            <a:r>
              <a:rPr lang="es-CO" sz="1000" dirty="0">
                <a:solidFill>
                  <a:schemeClr val="bg1">
                    <a:lumMod val="50000"/>
                  </a:schemeClr>
                </a:solidFill>
                <a:latin typeface="Bebas Neue" panose="020B0606020202050201" pitchFamily="34" charset="0"/>
              </a:rPr>
              <a:t>Espacios donde convergen </a:t>
            </a:r>
            <a:r>
              <a:rPr lang="es-CO" sz="1200" dirty="0">
                <a:solidFill>
                  <a:schemeClr val="bg1">
                    <a:lumMod val="50000"/>
                  </a:schemeClr>
                </a:solidFill>
                <a:latin typeface="Bebas Neue" panose="020B0606020202050201" pitchFamily="34" charset="0"/>
              </a:rPr>
              <a:t>sociedad civil y Gobierno</a:t>
            </a:r>
            <a:r>
              <a:rPr lang="es-CO" sz="1000" dirty="0">
                <a:solidFill>
                  <a:schemeClr val="bg1">
                    <a:lumMod val="50000"/>
                  </a:schemeClr>
                </a:solidFill>
                <a:latin typeface="Bebas Neue" panose="020B0606020202050201" pitchFamily="34" charset="0"/>
              </a:rPr>
              <a:t> en torno al tema de datos abiertos </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31</a:t>
            </a:fld>
            <a:endParaRPr lang="es-ES_tradnl"/>
          </a:p>
        </p:txBody>
      </p:sp>
    </p:spTree>
    <p:extLst>
      <p:ext uri="{BB962C8B-B14F-4D97-AF65-F5344CB8AC3E}">
        <p14:creationId xmlns:p14="http://schemas.microsoft.com/office/powerpoint/2010/main" val="769250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b="1" kern="1200" dirty="0">
                <a:solidFill>
                  <a:schemeClr val="tx1"/>
                </a:solidFill>
                <a:effectLst/>
                <a:latin typeface="+mn-lt"/>
                <a:ea typeface="+mn-ea"/>
                <a:cs typeface="+mn-cs"/>
              </a:rPr>
              <a:t> Open Data </a:t>
            </a:r>
            <a:r>
              <a:rPr lang="es-CO" sz="936" b="1" kern="1200" dirty="0" err="1">
                <a:solidFill>
                  <a:schemeClr val="tx1"/>
                </a:solidFill>
                <a:effectLst/>
                <a:latin typeface="+mn-lt"/>
                <a:ea typeface="+mn-ea"/>
                <a:cs typeface="+mn-cs"/>
              </a:rPr>
              <a:t>Index</a:t>
            </a:r>
            <a:r>
              <a:rPr lang="es-CO" sz="936" b="1"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En América, Colombia se posiciona como líder en datos abiertos, seguido por Uruguay (séptimo), Estados Unidos (octavo), Brasil (duodécimo) y México (decimosexto), entre otros 15 países del continente que hacen parte de este índice.</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Esta medición se viene realizado desde el año 2013, el año anterior ocupamos el puesto número 12 en el mundo y corresponde a un proceso abierto en el que se revisan el estado de los datos abiertos en 122 países alrededor del mundo basándose en la disponibilidad y accesibilidad de datos de cada país en trece categorías que incluyen mapa nacional, estadísticas nacionales, presupuesto gubernamental, resultados de elecciones, licitaciones y entre otros.</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Colombia obtuvo mejores puntajes (100%) en la apertura de datos relacionados con estadísticas nacionales, contratación pública, resultados de elecciones, mapa nacional, y datos de localización; en cuanto a datos sobre legislación alcanzó un 75%, mientras que en emisiones contaminantes y presupuesto de Gobierno llegó al 70%. </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No obstante lo anterior, el país aún tiene retos relacionados con la apertura de datos bajo condiciones que permitan su reutilización en materia de pronóstico del tiempo y calidad del agua.</a:t>
            </a:r>
          </a:p>
          <a:p>
            <a:r>
              <a:rPr lang="es-CO" sz="936" kern="1200" dirty="0">
                <a:solidFill>
                  <a:schemeClr val="tx1"/>
                </a:solidFill>
                <a:effectLst/>
                <a:latin typeface="+mn-lt"/>
                <a:ea typeface="+mn-ea"/>
                <a:cs typeface="+mn-cs"/>
              </a:rPr>
              <a:t> </a:t>
            </a:r>
          </a:p>
          <a:p>
            <a:r>
              <a:rPr lang="en-US" sz="936" b="1" kern="1200" dirty="0">
                <a:solidFill>
                  <a:schemeClr val="tx1"/>
                </a:solidFill>
                <a:effectLst/>
                <a:latin typeface="+mn-lt"/>
                <a:ea typeface="+mn-ea"/>
                <a:cs typeface="+mn-cs"/>
              </a:rPr>
              <a:t>Open Data Barometer</a:t>
            </a:r>
            <a:endParaRPr lang="es-CO" sz="936" kern="1200" dirty="0">
              <a:solidFill>
                <a:schemeClr val="tx1"/>
              </a:solidFill>
              <a:effectLst/>
              <a:latin typeface="+mn-lt"/>
              <a:ea typeface="+mn-ea"/>
              <a:cs typeface="+mn-cs"/>
            </a:endParaRPr>
          </a:p>
          <a:p>
            <a:r>
              <a:rPr lang="en-US" sz="936" b="1" kern="1200" dirty="0">
                <a:solidFill>
                  <a:schemeClr val="tx1"/>
                </a:solidFill>
                <a:effectLst/>
                <a:latin typeface="+mn-lt"/>
                <a:ea typeface="+mn-ea"/>
                <a:cs typeface="+mn-cs"/>
              </a:rPr>
              <a:t> </a:t>
            </a:r>
            <a:endParaRPr lang="es-CO" sz="936" kern="1200" dirty="0">
              <a:solidFill>
                <a:schemeClr val="tx1"/>
              </a:solidFill>
              <a:effectLst/>
              <a:latin typeface="+mn-lt"/>
              <a:ea typeface="+mn-ea"/>
              <a:cs typeface="+mn-cs"/>
            </a:endParaRPr>
          </a:p>
          <a:p>
            <a:r>
              <a:rPr lang="es-CO" sz="936" kern="1200" dirty="0">
                <a:solidFill>
                  <a:schemeClr val="tx1"/>
                </a:solidFill>
                <a:effectLst/>
                <a:latin typeface="+mn-lt"/>
                <a:ea typeface="+mn-ea"/>
                <a:cs typeface="+mn-cs"/>
              </a:rPr>
              <a:t>Colombia ascendió 12 puestos en el Open Data </a:t>
            </a:r>
            <a:r>
              <a:rPr lang="es-CO" sz="936" kern="1200" dirty="0" err="1">
                <a:solidFill>
                  <a:schemeClr val="tx1"/>
                </a:solidFill>
                <a:effectLst/>
                <a:latin typeface="+mn-lt"/>
                <a:ea typeface="+mn-ea"/>
                <a:cs typeface="+mn-cs"/>
              </a:rPr>
              <a:t>Barometer</a:t>
            </a:r>
            <a:r>
              <a:rPr lang="es-CO" sz="936" kern="1200" dirty="0">
                <a:solidFill>
                  <a:schemeClr val="tx1"/>
                </a:solidFill>
                <a:effectLst/>
                <a:latin typeface="+mn-lt"/>
                <a:ea typeface="+mn-ea"/>
                <a:cs typeface="+mn-cs"/>
              </a:rPr>
              <a:t> 2015, alcanzando el lugar 28 en este índice que mide el impacto de las iniciativas de datos abiertos en el mundo. El país ocupa el cuarto lugar en Latinoamérica después de México (16), Brasil (17) y Uruguay (19).</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De acuerdo con la tercera versión del Open Data </a:t>
            </a:r>
            <a:r>
              <a:rPr lang="es-CO" sz="936" kern="1200" dirty="0" err="1">
                <a:solidFill>
                  <a:schemeClr val="tx1"/>
                </a:solidFill>
                <a:effectLst/>
                <a:latin typeface="+mn-lt"/>
                <a:ea typeface="+mn-ea"/>
                <a:cs typeface="+mn-cs"/>
              </a:rPr>
              <a:t>Barometer</a:t>
            </a:r>
            <a:r>
              <a:rPr lang="es-CO" sz="936" kern="1200" dirty="0">
                <a:solidFill>
                  <a:schemeClr val="tx1"/>
                </a:solidFill>
                <a:effectLst/>
                <a:latin typeface="+mn-lt"/>
                <a:ea typeface="+mn-ea"/>
                <a:cs typeface="+mn-cs"/>
              </a:rPr>
              <a:t>, realizada por la </a:t>
            </a:r>
            <a:r>
              <a:rPr lang="es-CO" sz="936" kern="1200" dirty="0" err="1">
                <a:solidFill>
                  <a:schemeClr val="tx1"/>
                </a:solidFill>
                <a:effectLst/>
                <a:latin typeface="+mn-lt"/>
                <a:ea typeface="+mn-ea"/>
                <a:cs typeface="+mn-cs"/>
              </a:rPr>
              <a:t>World</a:t>
            </a:r>
            <a:r>
              <a:rPr lang="es-CO" sz="936" kern="1200" dirty="0">
                <a:solidFill>
                  <a:schemeClr val="tx1"/>
                </a:solidFill>
                <a:effectLst/>
                <a:latin typeface="+mn-lt"/>
                <a:ea typeface="+mn-ea"/>
                <a:cs typeface="+mn-cs"/>
              </a:rPr>
              <a:t> Wide Web </a:t>
            </a:r>
            <a:r>
              <a:rPr lang="es-CO" sz="936" kern="1200" dirty="0" err="1">
                <a:solidFill>
                  <a:schemeClr val="tx1"/>
                </a:solidFill>
                <a:effectLst/>
                <a:latin typeface="+mn-lt"/>
                <a:ea typeface="+mn-ea"/>
                <a:cs typeface="+mn-cs"/>
              </a:rPr>
              <a:t>Foundation</a:t>
            </a:r>
            <a:r>
              <a:rPr lang="es-CO" sz="936" kern="1200" dirty="0">
                <a:solidFill>
                  <a:schemeClr val="tx1"/>
                </a:solidFill>
                <a:effectLst/>
                <a:latin typeface="+mn-lt"/>
                <a:ea typeface="+mn-ea"/>
                <a:cs typeface="+mn-cs"/>
              </a:rPr>
              <a:t>, los cuatro elementos con mejor calificación para Colombia en cuanto a datos abiertos son: las acciones adelantadas por el Gobierno Nacional para la apertura y uso datos; la existencia de conjuntos de datos de Gobierno relacionados con innovación; el aseguramiento de derechos civiles y ciudadanos relacionados con los datos; y la coordinación de acciones a nivel nacional y territorial.</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Según esta medición los mayores retos del país coinciden con el trabajo que se adelanta desde el Gobierno colombiano, y se encuentran relacionados con la evaluación del impacto de los datos abiertos a nivel social, económico y político. Así como con la generación de negocios y emprendimientos alrededor del re-uso de estos datos.</a:t>
            </a:r>
          </a:p>
          <a:p>
            <a:r>
              <a:rPr lang="es-CO" sz="936" kern="1200" dirty="0">
                <a:solidFill>
                  <a:schemeClr val="tx1"/>
                </a:solidFill>
                <a:effectLst/>
                <a:latin typeface="+mn-lt"/>
                <a:ea typeface="+mn-ea"/>
                <a:cs typeface="+mn-cs"/>
              </a:rPr>
              <a:t> </a:t>
            </a:r>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32</a:t>
            </a:fld>
            <a:endParaRPr lang="es-ES_tradnl"/>
          </a:p>
        </p:txBody>
      </p:sp>
    </p:spTree>
    <p:extLst>
      <p:ext uri="{BB962C8B-B14F-4D97-AF65-F5344CB8AC3E}">
        <p14:creationId xmlns:p14="http://schemas.microsoft.com/office/powerpoint/2010/main" val="960641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33</a:t>
            </a:fld>
            <a:endParaRPr lang="es-ES_tradnl"/>
          </a:p>
        </p:txBody>
      </p:sp>
    </p:spTree>
    <p:extLst>
      <p:ext uri="{BB962C8B-B14F-4D97-AF65-F5344CB8AC3E}">
        <p14:creationId xmlns:p14="http://schemas.microsoft.com/office/powerpoint/2010/main" val="228099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a:solidFill>
                  <a:schemeClr val="tx1"/>
                </a:solidFill>
                <a:effectLst/>
                <a:latin typeface="+mn-lt"/>
                <a:ea typeface="+mn-ea"/>
                <a:cs typeface="+mn-cs"/>
              </a:rPr>
              <a:t>Para fortalecer el ecosistema de datos abiertos trabajamos en:</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Promover estándares y metodologías para garantizar la calidad de los conjuntos de datos que ofrecen las entidades públicas. </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Promover la apertura por parte de entidades de naturaleza privada, para generar mayor pertinencia y utilidad en la reutilización. </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Implementar plataformas tecnológicas accesibles y con mayores posibilidades de visualización, análisis e interoperabilidad de datos abiertos. </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Superar los obstáculos asociados a la cultura institucional y las interpretaciones normativas que impiden la apertura de datos estratégicos como en el caso de seguridad ciudadana y salud.</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Aumentar las competencias digitales a través de la formación. El trabajo con datos, su reutilización y la extracción de información y conocimiento, es un tema clave, dado que las entidades y la ciudadanía  todavía no están completamente preparada para la reutilización. Se requieren nuevas competencias profesionales para generar valor con los datos desde la obtención de los mismos.</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Publicar conjuntos de datos abiertos definidos en el mapa de ruta y promover el uso de estos datos</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Asesora a las entidades públicas para el sello de excelencia en datos abiertos.</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34</a:t>
            </a:fld>
            <a:endParaRPr lang="es-ES_tradnl"/>
          </a:p>
        </p:txBody>
      </p:sp>
    </p:spTree>
    <p:extLst>
      <p:ext uri="{BB962C8B-B14F-4D97-AF65-F5344CB8AC3E}">
        <p14:creationId xmlns:p14="http://schemas.microsoft.com/office/powerpoint/2010/main" val="870199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Se</a:t>
            </a:r>
            <a:r>
              <a:rPr lang="es-CO" baseline="0" dirty="0"/>
              <a:t> le indica a los participantes que la presentación y las herramientas se encuentran disponibles en el vínculo en pantalla con el fin de no generar procesos </a:t>
            </a:r>
            <a:r>
              <a:rPr lang="es-CO" baseline="0"/>
              <a:t>de guardado por USB. </a:t>
            </a:r>
            <a:endParaRPr lang="es-CO"/>
          </a:p>
        </p:txBody>
      </p:sp>
      <p:sp>
        <p:nvSpPr>
          <p:cNvPr id="4" name="Marcador de número de diapositiva 3"/>
          <p:cNvSpPr>
            <a:spLocks noGrp="1"/>
          </p:cNvSpPr>
          <p:nvPr>
            <p:ph type="sldNum" sz="quarter" idx="10"/>
          </p:nvPr>
        </p:nvSpPr>
        <p:spPr/>
        <p:txBody>
          <a:bodyPr/>
          <a:lstStyle/>
          <a:p>
            <a:fld id="{CA4248CD-9F05-48C1-A5A4-14B3692A5B7A}" type="slidenum">
              <a:rPr lang="es-CO" smtClean="0"/>
              <a:t>35</a:t>
            </a:fld>
            <a:endParaRPr lang="es-CO"/>
          </a:p>
        </p:txBody>
      </p:sp>
    </p:spTree>
    <p:extLst>
      <p:ext uri="{BB962C8B-B14F-4D97-AF65-F5344CB8AC3E}">
        <p14:creationId xmlns:p14="http://schemas.microsoft.com/office/powerpoint/2010/main" val="4204586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err="1">
                <a:solidFill>
                  <a:schemeClr val="tx1"/>
                </a:solidFill>
                <a:effectLst/>
                <a:latin typeface="+mn-lt"/>
                <a:ea typeface="+mn-ea"/>
                <a:cs typeface="+mn-cs"/>
              </a:rPr>
              <a:t>Mintic</a:t>
            </a:r>
            <a:r>
              <a:rPr lang="es-CO" sz="936" kern="1200" dirty="0">
                <a:solidFill>
                  <a:schemeClr val="tx1"/>
                </a:solidFill>
                <a:effectLst/>
                <a:latin typeface="+mn-lt"/>
                <a:ea typeface="+mn-ea"/>
                <a:cs typeface="+mn-cs"/>
              </a:rPr>
              <a:t> a través del Plan Vive Digital 2010-2014 hizo posible que Colombia diera  un gran salto tecnológico a través de la masificación del uso del internet  y ahora a través del Plan Vive Digital para la Gente  2014-2018, nos hemos trazado dos  grandes retos</a:t>
            </a:r>
          </a:p>
          <a:p>
            <a:r>
              <a:rPr lang="es-CO" sz="936" kern="1200" dirty="0">
                <a:solidFill>
                  <a:schemeClr val="tx1"/>
                </a:solidFill>
                <a:effectLst/>
                <a:latin typeface="+mn-lt"/>
                <a:ea typeface="+mn-ea"/>
                <a:cs typeface="+mn-cs"/>
              </a:rPr>
              <a:t> </a:t>
            </a:r>
          </a:p>
          <a:p>
            <a:pPr lvl="0"/>
            <a:r>
              <a:rPr lang="es-CO" sz="936" kern="1200" dirty="0">
                <a:solidFill>
                  <a:schemeClr val="tx1"/>
                </a:solidFill>
                <a:effectLst/>
                <a:latin typeface="+mn-lt"/>
                <a:ea typeface="+mn-ea"/>
                <a:cs typeface="+mn-cs"/>
              </a:rPr>
              <a:t>Convertir a Colombia en líder mundial en el desarrollo de aplicaciones de alto impacto social. </a:t>
            </a:r>
          </a:p>
          <a:p>
            <a:pPr lvl="0"/>
            <a:r>
              <a:rPr lang="es-CO" sz="936" kern="1200" dirty="0">
                <a:solidFill>
                  <a:schemeClr val="tx1"/>
                </a:solidFill>
                <a:effectLst/>
                <a:latin typeface="+mn-lt"/>
                <a:ea typeface="+mn-ea"/>
                <a:cs typeface="+mn-cs"/>
              </a:rPr>
              <a:t>Tener el Gobierno más eficiente y transparente gracias a al uso de las TIC. </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Para lograr estos objetivos, en Gobierno en línea través de 4 componentes busca mejorar la relación entre el Gobierno y ciudadanos y mejorar la eficiencia de las entidades públicas gracias al uso de las TIC</a:t>
            </a:r>
          </a:p>
          <a:p>
            <a:r>
              <a:rPr lang="es-CO" sz="936" kern="1200" dirty="0">
                <a:solidFill>
                  <a:schemeClr val="tx1"/>
                </a:solidFill>
                <a:effectLst/>
                <a:latin typeface="+mn-lt"/>
                <a:ea typeface="+mn-ea"/>
                <a:cs typeface="+mn-cs"/>
              </a:rPr>
              <a:t> </a:t>
            </a:r>
          </a:p>
          <a:p>
            <a:pPr lvl="0"/>
            <a:r>
              <a:rPr lang="es-CO" sz="936" kern="1200" dirty="0">
                <a:solidFill>
                  <a:schemeClr val="tx1"/>
                </a:solidFill>
                <a:effectLst/>
                <a:latin typeface="+mn-lt"/>
                <a:ea typeface="+mn-ea"/>
                <a:cs typeface="+mn-cs"/>
              </a:rPr>
              <a:t>TIC para el Gobierno Abierto: Busca construir un Estado más transparente y colaborativo, donde los ciudadanos participan activamente en la toma de decisiones gracias a las TIC.</a:t>
            </a:r>
          </a:p>
          <a:p>
            <a:pPr lvl="0"/>
            <a:r>
              <a:rPr lang="es-CO" sz="936" kern="1200" dirty="0">
                <a:solidFill>
                  <a:schemeClr val="tx1"/>
                </a:solidFill>
                <a:effectLst/>
                <a:latin typeface="+mn-lt"/>
                <a:ea typeface="+mn-ea"/>
                <a:cs typeface="+mn-cs"/>
              </a:rPr>
              <a:t>TIC para servicios: Busca crear trámites y servicios en línea para responder a las necesidades más apremiantes de los ciudadanos.</a:t>
            </a:r>
          </a:p>
          <a:p>
            <a:pPr lvl="0"/>
            <a:r>
              <a:rPr lang="es-CO" sz="936" kern="1200" dirty="0">
                <a:solidFill>
                  <a:schemeClr val="tx1"/>
                </a:solidFill>
                <a:effectLst/>
                <a:latin typeface="+mn-lt"/>
                <a:ea typeface="+mn-ea"/>
                <a:cs typeface="+mn-cs"/>
              </a:rPr>
              <a:t>TIC para la gestión: Busca darle un uso estratégico a la tecnología para hacer más eficaz la gestión administrativa. Buscamos un estado que responda más rápidamente a las necesidades de la ciudadanía</a:t>
            </a:r>
          </a:p>
          <a:p>
            <a:pPr lvl="0"/>
            <a:r>
              <a:rPr lang="es-CO" sz="936" kern="1200" dirty="0">
                <a:solidFill>
                  <a:schemeClr val="tx1"/>
                </a:solidFill>
                <a:effectLst/>
                <a:latin typeface="+mn-lt"/>
                <a:ea typeface="+mn-ea"/>
                <a:cs typeface="+mn-cs"/>
              </a:rPr>
              <a:t>Seguridad y privacidad de la información: Busca guardar los datos de los ciudadanos como un tesoro, garantizando la seguridad de la información.</a:t>
            </a:r>
          </a:p>
          <a:p>
            <a:r>
              <a:rPr lang="es-CO" sz="936" kern="1200" dirty="0">
                <a:solidFill>
                  <a:schemeClr val="tx1"/>
                </a:solidFill>
                <a:effectLst/>
                <a:latin typeface="+mn-lt"/>
                <a:ea typeface="+mn-ea"/>
                <a:cs typeface="+mn-cs"/>
              </a:rPr>
              <a:t> </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4</a:t>
            </a:fld>
            <a:endParaRPr lang="es-ES_tradnl"/>
          </a:p>
        </p:txBody>
      </p:sp>
    </p:spTree>
    <p:extLst>
      <p:ext uri="{BB962C8B-B14F-4D97-AF65-F5344CB8AC3E}">
        <p14:creationId xmlns:p14="http://schemas.microsoft.com/office/powerpoint/2010/main" val="28711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a:solidFill>
                  <a:schemeClr val="tx1"/>
                </a:solidFill>
                <a:effectLst/>
                <a:latin typeface="+mn-lt"/>
                <a:ea typeface="+mn-ea"/>
                <a:cs typeface="+mn-cs"/>
              </a:rPr>
              <a:t>De acuerdo con el Banco Mundial, el concepto de Datos Abiertos es entendido como una práctica basada en la idea de que los datos o la información creados por la Gobierno  pertenecen a la sociedad. Dicha información es compartida, a través de una plataforma web, sin ninguna forma de protección legal en formatos abiertos y estándares con una estructura de fácil comprensión para que la misma pueda ser utilizada por los ciudadanos. Dado que son financiados y recopilados con dinero público, la información contenida en estos datos es pública y debe estar a disposición de cualquier ciudadano y para cualquier fin. </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En el contexto colombiano, la Ley 1712 de 2014 “Transparencia y del Derecho de Acceso a la Información Pública Nacional” se ha definido como datos abiertos: </a:t>
            </a:r>
          </a:p>
          <a:p>
            <a:r>
              <a:rPr lang="es-CO" sz="936" kern="1200" dirty="0">
                <a:solidFill>
                  <a:schemeClr val="tx1"/>
                </a:solidFill>
                <a:effectLst/>
                <a:latin typeface="+mn-lt"/>
                <a:ea typeface="+mn-ea"/>
                <a:cs typeface="+mn-cs"/>
              </a:rPr>
              <a:t> </a:t>
            </a:r>
          </a:p>
          <a:p>
            <a:r>
              <a:rPr lang="es-CO" sz="936" kern="1200" dirty="0">
                <a:solidFill>
                  <a:schemeClr val="tx1"/>
                </a:solidFill>
                <a:effectLst/>
                <a:latin typeface="+mn-lt"/>
                <a:ea typeface="+mn-ea"/>
                <a:cs typeface="+mn-cs"/>
              </a:rPr>
              <a:t>“(…) aquellos datos primarios o sin procesar, que se encuentran en formatos estándar e interoperables que facilitan su acceso y reutilización, los cuales están bajo la custodia de las entidades públicas o privadas que cumplen con funciones públicas y que son puestos a disposición de cualquier ciudadano, de forma libre y sin restricciones, con el fin de que terceros puedan reutilizarlos y crear servicios derivados de los mismos”.</a:t>
            </a:r>
          </a:p>
          <a:p>
            <a:endParaRPr lang="es-ES_tradnl" sz="10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5</a:t>
            </a:fld>
            <a:endParaRPr lang="es-ES_tradnl"/>
          </a:p>
        </p:txBody>
      </p:sp>
    </p:spTree>
    <p:extLst>
      <p:ext uri="{BB962C8B-B14F-4D97-AF65-F5344CB8AC3E}">
        <p14:creationId xmlns:p14="http://schemas.microsoft.com/office/powerpoint/2010/main" val="968038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spcBef>
                <a:spcPct val="0"/>
              </a:spcBef>
            </a:pPr>
            <a:r>
              <a:rPr lang="es-ES" i="1" dirty="0"/>
              <a:t>Completos:</a:t>
            </a:r>
            <a:r>
              <a:rPr lang="es-ES" dirty="0"/>
              <a:t> Todos los datos públicos deben estar disponibles. Los datos públicos no contemplan datos privados ni limitaciones de seguridad o privilegios.</a:t>
            </a:r>
            <a:endParaRPr lang="es-CO" dirty="0"/>
          </a:p>
          <a:p>
            <a:pPr eaLnBrk="1" hangingPunct="1">
              <a:spcBef>
                <a:spcPct val="0"/>
              </a:spcBef>
            </a:pPr>
            <a:r>
              <a:rPr lang="es-ES" i="1" dirty="0"/>
              <a:t>Primarios:</a:t>
            </a:r>
            <a:r>
              <a:rPr lang="es-ES" dirty="0"/>
              <a:t> Los datos deben ser recolectados en la fuente de origen, con el nivel de granularidad más alto posible, no en forma agregada ni modificada.</a:t>
            </a:r>
            <a:endParaRPr lang="es-CO" dirty="0"/>
          </a:p>
          <a:p>
            <a:pPr eaLnBrk="1" hangingPunct="1">
              <a:spcBef>
                <a:spcPct val="0"/>
              </a:spcBef>
            </a:pPr>
            <a:r>
              <a:rPr lang="es-ES" i="1" dirty="0"/>
              <a:t>Oportunos:</a:t>
            </a:r>
            <a:r>
              <a:rPr lang="es-ES" dirty="0"/>
              <a:t> Los datos deben estar disponibles tan rápido como sea necesario para garantizar el valor de los mismos.</a:t>
            </a:r>
            <a:endParaRPr lang="es-CO" dirty="0"/>
          </a:p>
          <a:p>
            <a:pPr eaLnBrk="1" hangingPunct="1">
              <a:spcBef>
                <a:spcPct val="0"/>
              </a:spcBef>
            </a:pPr>
            <a:r>
              <a:rPr lang="es-ES" i="1" dirty="0"/>
              <a:t>Accesibles:</a:t>
            </a:r>
            <a:r>
              <a:rPr lang="es-ES" dirty="0"/>
              <a:t> Los datos deben estar disponibles para el rango más amplio de usuarios y para el rango más amplio de propósitos.</a:t>
            </a:r>
            <a:endParaRPr lang="es-CO" dirty="0"/>
          </a:p>
          <a:p>
            <a:pPr eaLnBrk="1" hangingPunct="1">
              <a:spcBef>
                <a:spcPct val="0"/>
              </a:spcBef>
            </a:pPr>
            <a:r>
              <a:rPr lang="es-ES" i="1" dirty="0"/>
              <a:t>Procesables por máquinas:</a:t>
            </a:r>
            <a:r>
              <a:rPr lang="es-ES" dirty="0"/>
              <a:t> Los datos deben estar estructurados razonablemente para permitir un procesamiento automático.</a:t>
            </a:r>
            <a:endParaRPr lang="es-CO" dirty="0"/>
          </a:p>
          <a:p>
            <a:pPr eaLnBrk="1" hangingPunct="1">
              <a:spcBef>
                <a:spcPct val="0"/>
              </a:spcBef>
            </a:pPr>
            <a:r>
              <a:rPr lang="es-ES" i="1" dirty="0"/>
              <a:t>No discriminatorios:</a:t>
            </a:r>
            <a:r>
              <a:rPr lang="es-ES" dirty="0"/>
              <a:t> Los datos deben estar disponibles para cualquiera persona, sin requerir un registro.</a:t>
            </a:r>
            <a:endParaRPr lang="es-CO" dirty="0"/>
          </a:p>
          <a:p>
            <a:pPr eaLnBrk="1" hangingPunct="1">
              <a:spcBef>
                <a:spcPct val="0"/>
              </a:spcBef>
            </a:pPr>
            <a:r>
              <a:rPr lang="es-ES" i="1" dirty="0"/>
              <a:t>No propietarios: L</a:t>
            </a:r>
            <a:r>
              <a:rPr lang="es-ES" dirty="0"/>
              <a:t>os datos deben estar disponibles en un formato sobre el cual ninguna entidad tiene un control exclusivo.</a:t>
            </a:r>
            <a:endParaRPr lang="es-CO" dirty="0"/>
          </a:p>
          <a:p>
            <a:pPr eaLnBrk="1" hangingPunct="1">
              <a:spcBef>
                <a:spcPct val="0"/>
              </a:spcBef>
            </a:pPr>
            <a:r>
              <a:rPr lang="es-ES" i="1" dirty="0"/>
              <a:t>Libres de licencias:</a:t>
            </a:r>
            <a:r>
              <a:rPr lang="es-ES" dirty="0"/>
              <a:t> Los datos no deben estar sujetos a ningún derecho de autor, patente, marca registrada o regulaciones de acuerdo de secreto. Se podrán permitir restricciones razonables de privacidad, seguridad o privilegios.</a:t>
            </a:r>
            <a:endParaRPr lang="es-CO" dirty="0"/>
          </a:p>
          <a:p>
            <a:pPr eaLnBrk="1" hangingPunct="1">
              <a:spcBef>
                <a:spcPct val="0"/>
              </a:spcBef>
            </a:pPr>
            <a:endParaRPr lang="es-CO" dirty="0"/>
          </a:p>
          <a:p>
            <a:endParaRPr lang="es-CO" sz="1000" kern="1200" dirty="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6</a:t>
            </a:fld>
            <a:endParaRPr lang="es-ES_tradnl"/>
          </a:p>
        </p:txBody>
      </p:sp>
    </p:spTree>
    <p:extLst>
      <p:ext uri="{BB962C8B-B14F-4D97-AF65-F5344CB8AC3E}">
        <p14:creationId xmlns:p14="http://schemas.microsoft.com/office/powerpoint/2010/main" val="2390421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7</a:t>
            </a:fld>
            <a:endParaRPr lang="es-ES_tradnl"/>
          </a:p>
        </p:txBody>
      </p:sp>
    </p:spTree>
    <p:extLst>
      <p:ext uri="{BB962C8B-B14F-4D97-AF65-F5344CB8AC3E}">
        <p14:creationId xmlns:p14="http://schemas.microsoft.com/office/powerpoint/2010/main" val="389017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a:solidFill>
                  <a:schemeClr val="tx1"/>
                </a:solidFill>
                <a:effectLst/>
                <a:latin typeface="+mn-lt"/>
                <a:ea typeface="+mn-ea"/>
                <a:cs typeface="+mn-cs"/>
              </a:rPr>
              <a:t>La ley establece que la información pública puede ser exceptuada por daños a los derechos de las personas naturales o jurídicas cuando la misma sea clasificada, razón por la cual, el acceso a la misma podrá ser rechazado, siempre que el acceso pudiere causar un daño a los siguientes derechos:</a:t>
            </a:r>
          </a:p>
          <a:p>
            <a:pPr lvl="0"/>
            <a:r>
              <a:rPr lang="es-CO" sz="936" kern="1200" dirty="0">
                <a:solidFill>
                  <a:schemeClr val="tx1"/>
                </a:solidFill>
                <a:effectLst/>
                <a:latin typeface="+mn-lt"/>
                <a:ea typeface="+mn-ea"/>
                <a:cs typeface="+mn-cs"/>
              </a:rPr>
              <a:t>El derecho de toda persona a la intimidad, bajo las limitaciones propias que impone la condición de servidor público, en concordancia con lo estipulado;</a:t>
            </a:r>
          </a:p>
          <a:p>
            <a:pPr lvl="0"/>
            <a:r>
              <a:rPr lang="es-CO" sz="936" kern="1200" dirty="0">
                <a:solidFill>
                  <a:schemeClr val="tx1"/>
                </a:solidFill>
                <a:effectLst/>
                <a:latin typeface="+mn-lt"/>
                <a:ea typeface="+mn-ea"/>
                <a:cs typeface="+mn-cs"/>
              </a:rPr>
              <a:t>El derecho de toda persona a la vida, la salud o la seguridad; </a:t>
            </a:r>
          </a:p>
          <a:p>
            <a:pPr lvl="0"/>
            <a:r>
              <a:rPr lang="es-CO" sz="936" kern="1200" dirty="0">
                <a:solidFill>
                  <a:schemeClr val="tx1"/>
                </a:solidFill>
                <a:effectLst/>
                <a:latin typeface="+mn-lt"/>
                <a:ea typeface="+mn-ea"/>
                <a:cs typeface="+mn-cs"/>
              </a:rPr>
              <a:t>Los secretos comerciales, industriales y profesionales, así como los estipulados en el parágrafo </a:t>
            </a:r>
          </a:p>
          <a:p>
            <a:endParaRPr lang="es-CO" dirty="0"/>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8</a:t>
            </a:fld>
            <a:endParaRPr lang="es-ES_tradnl"/>
          </a:p>
        </p:txBody>
      </p:sp>
    </p:spTree>
    <p:extLst>
      <p:ext uri="{BB962C8B-B14F-4D97-AF65-F5344CB8AC3E}">
        <p14:creationId xmlns:p14="http://schemas.microsoft.com/office/powerpoint/2010/main" val="2121471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936" kern="1200" dirty="0">
                <a:solidFill>
                  <a:schemeClr val="tx1"/>
                </a:solidFill>
                <a:effectLst/>
                <a:latin typeface="+mn-lt"/>
                <a:ea typeface="+mn-ea"/>
                <a:cs typeface="+mn-cs"/>
              </a:rPr>
              <a:t>La ley establece que se exceptúa el otorgar una determinada información por daño a los intereses públicos, razón por la cual la califica de reservada y es por ello que el acceso a la misma podrá ser rechazado o denegado de manera motivada y por escrito en las siguientes circunstancias, siempre que dicho acceso estuviere expresamente prohibido por una norma legal o constitucional, en la siguientes causales:</a:t>
            </a:r>
          </a:p>
          <a:p>
            <a:pPr lvl="0"/>
            <a:r>
              <a:rPr lang="es-CO" sz="936" kern="1200" dirty="0">
                <a:solidFill>
                  <a:schemeClr val="tx1"/>
                </a:solidFill>
                <a:effectLst/>
                <a:latin typeface="+mn-lt"/>
                <a:ea typeface="+mn-ea"/>
                <a:cs typeface="+mn-cs"/>
              </a:rPr>
              <a:t>La defensa y seguridad nacional;</a:t>
            </a:r>
          </a:p>
          <a:p>
            <a:pPr lvl="0"/>
            <a:r>
              <a:rPr lang="es-CO" sz="936" kern="1200" dirty="0">
                <a:solidFill>
                  <a:schemeClr val="tx1"/>
                </a:solidFill>
                <a:effectLst/>
                <a:latin typeface="+mn-lt"/>
                <a:ea typeface="+mn-ea"/>
                <a:cs typeface="+mn-cs"/>
              </a:rPr>
              <a:t>La seguridad pública;</a:t>
            </a:r>
          </a:p>
          <a:p>
            <a:pPr lvl="0"/>
            <a:r>
              <a:rPr lang="es-CO" sz="936" kern="1200" dirty="0">
                <a:solidFill>
                  <a:schemeClr val="tx1"/>
                </a:solidFill>
                <a:effectLst/>
                <a:latin typeface="+mn-lt"/>
                <a:ea typeface="+mn-ea"/>
                <a:cs typeface="+mn-cs"/>
              </a:rPr>
              <a:t>Las relaciones internacionales;</a:t>
            </a:r>
          </a:p>
          <a:p>
            <a:pPr lvl="0"/>
            <a:r>
              <a:rPr lang="es-CO" sz="936" kern="1200" dirty="0">
                <a:solidFill>
                  <a:schemeClr val="tx1"/>
                </a:solidFill>
                <a:effectLst/>
                <a:latin typeface="+mn-lt"/>
                <a:ea typeface="+mn-ea"/>
                <a:cs typeface="+mn-cs"/>
              </a:rPr>
              <a:t>La prevención, investigación y persecución de los delitos y las faltas disciplinarias, mientras que no se haga efectiva la medida de aseguramiento o se formule pliego de cargos, según el caso;</a:t>
            </a:r>
          </a:p>
          <a:p>
            <a:pPr lvl="0"/>
            <a:r>
              <a:rPr lang="es-CO" sz="936" kern="1200" dirty="0">
                <a:solidFill>
                  <a:schemeClr val="tx1"/>
                </a:solidFill>
                <a:effectLst/>
                <a:latin typeface="+mn-lt"/>
                <a:ea typeface="+mn-ea"/>
                <a:cs typeface="+mn-cs"/>
              </a:rPr>
              <a:t>El debido proceso y la igualdad de las partes en los procesos judiciales;</a:t>
            </a:r>
          </a:p>
          <a:p>
            <a:pPr lvl="0"/>
            <a:r>
              <a:rPr lang="es-CO" sz="936" kern="1200" dirty="0">
                <a:solidFill>
                  <a:schemeClr val="tx1"/>
                </a:solidFill>
                <a:effectLst/>
                <a:latin typeface="+mn-lt"/>
                <a:ea typeface="+mn-ea"/>
                <a:cs typeface="+mn-cs"/>
              </a:rPr>
              <a:t>La administración efectiva de la justicia;</a:t>
            </a:r>
          </a:p>
          <a:p>
            <a:pPr lvl="0"/>
            <a:r>
              <a:rPr lang="es-CO" sz="936" kern="1200" dirty="0">
                <a:solidFill>
                  <a:schemeClr val="tx1"/>
                </a:solidFill>
                <a:effectLst/>
                <a:latin typeface="+mn-lt"/>
                <a:ea typeface="+mn-ea"/>
                <a:cs typeface="+mn-cs"/>
              </a:rPr>
              <a:t>Los derechos de la infancia y la adolescencia;</a:t>
            </a:r>
          </a:p>
          <a:p>
            <a:pPr lvl="0"/>
            <a:r>
              <a:rPr lang="es-CO" sz="936" kern="1200" dirty="0">
                <a:solidFill>
                  <a:schemeClr val="tx1"/>
                </a:solidFill>
                <a:effectLst/>
                <a:latin typeface="+mn-lt"/>
                <a:ea typeface="+mn-ea"/>
                <a:cs typeface="+mn-cs"/>
              </a:rPr>
              <a:t>La estabilidad macroeconómica y financiera del país;</a:t>
            </a:r>
          </a:p>
          <a:p>
            <a:pPr lvl="0"/>
            <a:r>
              <a:rPr lang="es-CO" sz="936" kern="1200" dirty="0">
                <a:solidFill>
                  <a:schemeClr val="tx1"/>
                </a:solidFill>
                <a:effectLst/>
                <a:latin typeface="+mn-lt"/>
                <a:ea typeface="+mn-ea"/>
                <a:cs typeface="+mn-cs"/>
              </a:rPr>
              <a:t>La salud pública.</a:t>
            </a:r>
          </a:p>
          <a:p>
            <a:endParaRPr lang="es-CO" sz="936"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E5A29AC-D865-384F-A066-BE00CE2AE235}" type="slidenum">
              <a:rPr lang="es-ES_tradnl" smtClean="0"/>
              <a:t>9</a:t>
            </a:fld>
            <a:endParaRPr lang="es-ES_tradnl"/>
          </a:p>
        </p:txBody>
      </p:sp>
    </p:spTree>
    <p:extLst>
      <p:ext uri="{BB962C8B-B14F-4D97-AF65-F5344CB8AC3E}">
        <p14:creationId xmlns:p14="http://schemas.microsoft.com/office/powerpoint/2010/main" val="1375043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s-ES_tradnl"/>
              <a:t>Clic para editar título</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28152EB1-C82B-1F41-AE39-BCA178D32BAA}" type="datetimeFigureOut">
              <a:rPr lang="es-ES_tradnl" smtClean="0"/>
              <a:t>30/7/16</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‹Nr.›</a:t>
            </a:fld>
            <a:endParaRPr lang="es-ES_tradnl"/>
          </a:p>
        </p:txBody>
      </p:sp>
    </p:spTree>
    <p:extLst>
      <p:ext uri="{BB962C8B-B14F-4D97-AF65-F5344CB8AC3E}">
        <p14:creationId xmlns:p14="http://schemas.microsoft.com/office/powerpoint/2010/main" val="58944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28152EB1-C82B-1F41-AE39-BCA178D32BAA}" type="datetimeFigureOut">
              <a:rPr lang="es-ES_tradnl" smtClean="0"/>
              <a:t>30/7/16</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‹Nr.›</a:t>
            </a:fld>
            <a:endParaRPr lang="es-ES_tradnl"/>
          </a:p>
        </p:txBody>
      </p:sp>
    </p:spTree>
    <p:extLst>
      <p:ext uri="{BB962C8B-B14F-4D97-AF65-F5344CB8AC3E}">
        <p14:creationId xmlns:p14="http://schemas.microsoft.com/office/powerpoint/2010/main" val="600497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28152EB1-C82B-1F41-AE39-BCA178D32BAA}" type="datetimeFigureOut">
              <a:rPr lang="es-ES_tradnl" smtClean="0"/>
              <a:t>30/7/16</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‹Nr.›</a:t>
            </a:fld>
            <a:endParaRPr lang="es-ES_tradnl"/>
          </a:p>
        </p:txBody>
      </p:sp>
    </p:spTree>
    <p:extLst>
      <p:ext uri="{BB962C8B-B14F-4D97-AF65-F5344CB8AC3E}">
        <p14:creationId xmlns:p14="http://schemas.microsoft.com/office/powerpoint/2010/main" val="1530833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28152EB1-C82B-1F41-AE39-BCA178D32BAA}" type="datetimeFigureOut">
              <a:rPr lang="es-ES_tradnl" smtClean="0"/>
              <a:t>30/7/16</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‹Nr.›</a:t>
            </a:fld>
            <a:endParaRPr lang="es-ES_tradnl"/>
          </a:p>
        </p:txBody>
      </p:sp>
    </p:spTree>
    <p:extLst>
      <p:ext uri="{BB962C8B-B14F-4D97-AF65-F5344CB8AC3E}">
        <p14:creationId xmlns:p14="http://schemas.microsoft.com/office/powerpoint/2010/main" val="535027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s-ES_tradnl"/>
              <a:t>Clic para editar título</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28152EB1-C82B-1F41-AE39-BCA178D32BAA}" type="datetimeFigureOut">
              <a:rPr lang="es-ES_tradnl" smtClean="0"/>
              <a:t>30/7/16</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0600DF49-1FCD-2748-A6D6-9719C21A66DB}" type="slidenum">
              <a:rPr lang="es-ES_tradnl" smtClean="0"/>
              <a:t>‹Nr.›</a:t>
            </a:fld>
            <a:endParaRPr lang="es-ES_tradnl"/>
          </a:p>
        </p:txBody>
      </p:sp>
    </p:spTree>
    <p:extLst>
      <p:ext uri="{BB962C8B-B14F-4D97-AF65-F5344CB8AC3E}">
        <p14:creationId xmlns:p14="http://schemas.microsoft.com/office/powerpoint/2010/main" val="69175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28152EB1-C82B-1F41-AE39-BCA178D32BAA}" type="datetimeFigureOut">
              <a:rPr lang="es-ES_tradnl" smtClean="0"/>
              <a:t>30/7/16</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0600DF49-1FCD-2748-A6D6-9719C21A66DB}" type="slidenum">
              <a:rPr lang="es-ES_tradnl" smtClean="0"/>
              <a:t>‹Nr.›</a:t>
            </a:fld>
            <a:endParaRPr lang="es-ES_tradnl"/>
          </a:p>
        </p:txBody>
      </p:sp>
    </p:spTree>
    <p:extLst>
      <p:ext uri="{BB962C8B-B14F-4D97-AF65-F5344CB8AC3E}">
        <p14:creationId xmlns:p14="http://schemas.microsoft.com/office/powerpoint/2010/main" val="1925420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s-ES_tradnl"/>
              <a:t>Clic para editar título</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4" name="Content Placeholder 3"/>
          <p:cNvSpPr>
            <a:spLocks noGrp="1"/>
          </p:cNvSpPr>
          <p:nvPr>
            <p:ph sz="half" idx="2"/>
          </p:nvPr>
        </p:nvSpPr>
        <p:spPr>
          <a:xfrm>
            <a:off x="629842" y="2087563"/>
            <a:ext cx="3868340" cy="307049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29150" y="2087563"/>
            <a:ext cx="3887391" cy="3070490"/>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28152EB1-C82B-1F41-AE39-BCA178D32BAA}" type="datetimeFigureOut">
              <a:rPr lang="es-ES_tradnl" smtClean="0"/>
              <a:t>30/7/16</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0600DF49-1FCD-2748-A6D6-9719C21A66DB}" type="slidenum">
              <a:rPr lang="es-ES_tradnl" smtClean="0"/>
              <a:t>‹Nr.›</a:t>
            </a:fld>
            <a:endParaRPr lang="es-ES_tradnl"/>
          </a:p>
        </p:txBody>
      </p:sp>
    </p:spTree>
    <p:extLst>
      <p:ext uri="{BB962C8B-B14F-4D97-AF65-F5344CB8AC3E}">
        <p14:creationId xmlns:p14="http://schemas.microsoft.com/office/powerpoint/2010/main" val="107065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lang="en-US" dirty="0"/>
          </a:p>
        </p:txBody>
      </p:sp>
      <p:sp>
        <p:nvSpPr>
          <p:cNvPr id="3" name="Date Placeholder 2"/>
          <p:cNvSpPr>
            <a:spLocks noGrp="1"/>
          </p:cNvSpPr>
          <p:nvPr>
            <p:ph type="dt" sz="half" idx="10"/>
          </p:nvPr>
        </p:nvSpPr>
        <p:spPr/>
        <p:txBody>
          <a:bodyPr/>
          <a:lstStyle/>
          <a:p>
            <a:fld id="{28152EB1-C82B-1F41-AE39-BCA178D32BAA}" type="datetimeFigureOut">
              <a:rPr lang="es-ES_tradnl" smtClean="0"/>
              <a:t>30/7/16</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0600DF49-1FCD-2748-A6D6-9719C21A66DB}" type="slidenum">
              <a:rPr lang="es-ES_tradnl" smtClean="0"/>
              <a:t>‹Nr.›</a:t>
            </a:fld>
            <a:endParaRPr lang="es-ES_tradnl"/>
          </a:p>
        </p:txBody>
      </p:sp>
    </p:spTree>
    <p:extLst>
      <p:ext uri="{BB962C8B-B14F-4D97-AF65-F5344CB8AC3E}">
        <p14:creationId xmlns:p14="http://schemas.microsoft.com/office/powerpoint/2010/main" val="199944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152EB1-C82B-1F41-AE39-BCA178D32BAA}" type="datetimeFigureOut">
              <a:rPr lang="es-ES_tradnl" smtClean="0"/>
              <a:t>30/7/16</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0600DF49-1FCD-2748-A6D6-9719C21A66DB}" type="slidenum">
              <a:rPr lang="es-ES_tradnl" smtClean="0"/>
              <a:t>‹Nr.›</a:t>
            </a:fld>
            <a:endParaRPr lang="es-ES_tradnl"/>
          </a:p>
        </p:txBody>
      </p:sp>
    </p:spTree>
    <p:extLst>
      <p:ext uri="{BB962C8B-B14F-4D97-AF65-F5344CB8AC3E}">
        <p14:creationId xmlns:p14="http://schemas.microsoft.com/office/powerpoint/2010/main" val="777585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s-ES_tradnl"/>
              <a:t>Clic para editar título</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28152EB1-C82B-1F41-AE39-BCA178D32BAA}" type="datetimeFigureOut">
              <a:rPr lang="es-ES_tradnl" smtClean="0"/>
              <a:t>30/7/16</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0600DF49-1FCD-2748-A6D6-9719C21A66DB}" type="slidenum">
              <a:rPr lang="es-ES_tradnl" smtClean="0"/>
              <a:t>‹Nr.›</a:t>
            </a:fld>
            <a:endParaRPr lang="es-ES_tradnl"/>
          </a:p>
        </p:txBody>
      </p:sp>
    </p:spTree>
    <p:extLst>
      <p:ext uri="{BB962C8B-B14F-4D97-AF65-F5344CB8AC3E}">
        <p14:creationId xmlns:p14="http://schemas.microsoft.com/office/powerpoint/2010/main" val="1440061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s-ES_tradnl"/>
              <a:t>Clic para editar título</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_tradnl"/>
              <a:t>Arrastre la imagen al marcador de posición o haga clic en el icono para agregar</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28152EB1-C82B-1F41-AE39-BCA178D32BAA}" type="datetimeFigureOut">
              <a:rPr lang="es-ES_tradnl" smtClean="0"/>
              <a:t>30/7/16</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0600DF49-1FCD-2748-A6D6-9719C21A66DB}" type="slidenum">
              <a:rPr lang="es-ES_tradnl" smtClean="0"/>
              <a:t>‹Nr.›</a:t>
            </a:fld>
            <a:endParaRPr lang="es-ES_tradnl"/>
          </a:p>
        </p:txBody>
      </p:sp>
    </p:spTree>
    <p:extLst>
      <p:ext uri="{BB962C8B-B14F-4D97-AF65-F5344CB8AC3E}">
        <p14:creationId xmlns:p14="http://schemas.microsoft.com/office/powerpoint/2010/main" val="9662564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s-ES_tradnl"/>
              <a:t>Clic para editar título</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28152EB1-C82B-1F41-AE39-BCA178D32BAA}" type="datetimeFigureOut">
              <a:rPr lang="es-ES_tradnl" smtClean="0"/>
              <a:t>30/7/16</a:t>
            </a:fld>
            <a:endParaRPr lang="es-ES_tradnl"/>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0600DF49-1FCD-2748-A6D6-9719C21A66DB}" type="slidenum">
              <a:rPr lang="es-ES_tradnl" smtClean="0"/>
              <a:t>‹Nr.›</a:t>
            </a:fld>
            <a:endParaRPr lang="es-ES_tradnl"/>
          </a:p>
        </p:txBody>
      </p:sp>
    </p:spTree>
    <p:extLst>
      <p:ext uri="{BB962C8B-B14F-4D97-AF65-F5344CB8AC3E}">
        <p14:creationId xmlns:p14="http://schemas.microsoft.com/office/powerpoint/2010/main" val="20734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9.jpeg"/><Relationship Id="rId5" Type="http://schemas.microsoft.com/office/2007/relationships/hdphoto" Target="../media/hdphoto1.wdp"/><Relationship Id="rId6" Type="http://schemas.openxmlformats.org/officeDocument/2006/relationships/image" Target="../media/image20.jpeg"/><Relationship Id="rId7" Type="http://schemas.microsoft.com/office/2007/relationships/hdphoto" Target="../media/hdphoto2.wdp"/><Relationship Id="rId8" Type="http://schemas.openxmlformats.org/officeDocument/2006/relationships/image" Target="../media/image21.png"/><Relationship Id="rId9"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47.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8.png"/><Relationship Id="rId5" Type="http://schemas.openxmlformats.org/officeDocument/2006/relationships/image" Target="../media/image45.png"/><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917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
            <a:ext cx="9144000" cy="5715001"/>
          </a:xfrm>
          <a:prstGeom prst="rect">
            <a:avLst/>
          </a:prstGeom>
        </p:spPr>
      </p:pic>
    </p:spTree>
    <p:extLst>
      <p:ext uri="{BB962C8B-B14F-4D97-AF65-F5344CB8AC3E}">
        <p14:creationId xmlns:p14="http://schemas.microsoft.com/office/powerpoint/2010/main" val="3757818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166059"/>
            <a:ext cx="8638479" cy="437043"/>
          </a:xfrm>
          <a:prstGeom prst="rect">
            <a:avLst/>
          </a:prstGeom>
          <a:noFill/>
        </p:spPr>
        <p:txBody>
          <a:bodyPr wrap="square" rtlCol="0">
            <a:spAutoFit/>
          </a:bodyPr>
          <a:lstStyle/>
          <a:p>
            <a:pPr>
              <a:lnSpc>
                <a:spcPct val="70000"/>
              </a:lnSpc>
            </a:pPr>
            <a:r>
              <a:rPr lang="es-ES" sz="3200" dirty="0">
                <a:solidFill>
                  <a:schemeClr val="bg1"/>
                </a:solidFill>
                <a:latin typeface="Helvetica" charset="0"/>
                <a:ea typeface="Helvetica" charset="0"/>
                <a:cs typeface="Helvetica" charset="0"/>
              </a:rPr>
              <a:t>¿Por qué abrir los </a:t>
            </a:r>
            <a:r>
              <a:rPr lang="es-ES" sz="3200">
                <a:solidFill>
                  <a:schemeClr val="bg1"/>
                </a:solidFill>
                <a:latin typeface="Helvetica" charset="0"/>
                <a:ea typeface="Helvetica" charset="0"/>
                <a:cs typeface="Helvetica" charset="0"/>
              </a:rPr>
              <a:t>datos</a:t>
            </a:r>
            <a:r>
              <a:rPr lang="es-ES" sz="3200" smtClean="0">
                <a:solidFill>
                  <a:schemeClr val="bg1"/>
                </a:solidFill>
                <a:latin typeface="Helvetica" charset="0"/>
                <a:ea typeface="Helvetica" charset="0"/>
                <a:cs typeface="Helvetica" charset="0"/>
              </a:rPr>
              <a:t>?</a:t>
            </a:r>
            <a:endParaRPr lang="es-ES" sz="3200" dirty="0">
              <a:solidFill>
                <a:schemeClr val="bg1"/>
              </a:solidFill>
              <a:latin typeface="Helvetica" charset="0"/>
              <a:ea typeface="Helvetica" charset="0"/>
              <a:cs typeface="Helvetica" charset="0"/>
            </a:endParaRPr>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22389" b="33841"/>
          <a:stretch/>
        </p:blipFill>
        <p:spPr>
          <a:xfrm>
            <a:off x="1320700" y="1844932"/>
            <a:ext cx="6850724" cy="2270625"/>
          </a:xfrm>
          <a:prstGeom prst="rect">
            <a:avLst/>
          </a:prstGeom>
        </p:spPr>
      </p:pic>
      <p:sp>
        <p:nvSpPr>
          <p:cNvPr id="7" name="CuadroTexto 6"/>
          <p:cNvSpPr txBox="1"/>
          <p:nvPr/>
        </p:nvSpPr>
        <p:spPr>
          <a:xfrm>
            <a:off x="1211356" y="1570962"/>
            <a:ext cx="1803824" cy="1015663"/>
          </a:xfrm>
          <a:prstGeom prst="rect">
            <a:avLst/>
          </a:prstGeom>
          <a:noFill/>
        </p:spPr>
        <p:txBody>
          <a:bodyPr wrap="square" rtlCol="0">
            <a:spAutoFit/>
          </a:bodyPr>
          <a:lstStyle/>
          <a:p>
            <a:pPr algn="ctr">
              <a:lnSpc>
                <a:spcPct val="90000"/>
              </a:lnSpc>
              <a:spcBef>
                <a:spcPts val="1000"/>
              </a:spcBef>
            </a:pPr>
            <a:r>
              <a:rPr lang="en" sz="2000" dirty="0">
                <a:solidFill>
                  <a:srgbClr val="434343"/>
                </a:solidFill>
                <a:latin typeface="Bebas Neue" charset="0"/>
                <a:ea typeface="Bebas Neue" charset="0"/>
                <a:cs typeface="Bebas Neue" charset="0"/>
              </a:rPr>
              <a:t>Valor </a:t>
            </a:r>
            <a:r>
              <a:rPr lang="en" sz="2000" dirty="0">
                <a:solidFill>
                  <a:srgbClr val="941651"/>
                </a:solidFill>
                <a:latin typeface="Bebas Neue" charset="0"/>
                <a:ea typeface="Bebas Neue" charset="0"/>
                <a:cs typeface="Bebas Neue" charset="0"/>
              </a:rPr>
              <a:t>Social y Económico </a:t>
            </a:r>
          </a:p>
          <a:p>
            <a:pPr algn="ctr"/>
            <a:endParaRPr lang="es-ES_tradnl" sz="2400" dirty="0">
              <a:latin typeface="Bebas Neue" charset="0"/>
              <a:ea typeface="Bebas Neue" charset="0"/>
              <a:cs typeface="Bebas Neue" charset="0"/>
            </a:endParaRPr>
          </a:p>
        </p:txBody>
      </p:sp>
      <p:sp>
        <p:nvSpPr>
          <p:cNvPr id="10" name="CuadroTexto 9"/>
          <p:cNvSpPr txBox="1"/>
          <p:nvPr/>
        </p:nvSpPr>
        <p:spPr>
          <a:xfrm>
            <a:off x="2810248" y="1570962"/>
            <a:ext cx="1849604" cy="646331"/>
          </a:xfrm>
          <a:prstGeom prst="rect">
            <a:avLst/>
          </a:prstGeom>
          <a:noFill/>
        </p:spPr>
        <p:txBody>
          <a:bodyPr wrap="square" rtlCol="0">
            <a:spAutoFit/>
          </a:bodyPr>
          <a:lstStyle/>
          <a:p>
            <a:pPr algn="ctr">
              <a:lnSpc>
                <a:spcPct val="90000"/>
              </a:lnSpc>
              <a:spcBef>
                <a:spcPts val="1000"/>
              </a:spcBef>
            </a:pPr>
            <a:r>
              <a:rPr lang="en" sz="2000" dirty="0">
                <a:solidFill>
                  <a:srgbClr val="993366"/>
                </a:solidFill>
                <a:latin typeface="Bebas Neue" charset="0"/>
                <a:ea typeface="Bebas Neue" charset="0"/>
                <a:cs typeface="Bebas Neue" charset="0"/>
              </a:rPr>
              <a:t>Eficiencia</a:t>
            </a:r>
            <a:r>
              <a:rPr lang="en" sz="2000" dirty="0">
                <a:solidFill>
                  <a:srgbClr val="434343"/>
                </a:solidFill>
                <a:latin typeface="Bebas Neue" charset="0"/>
                <a:ea typeface="Bebas Neue" charset="0"/>
                <a:cs typeface="Bebas Neue" charset="0"/>
              </a:rPr>
              <a:t> de Gobierno </a:t>
            </a:r>
          </a:p>
        </p:txBody>
      </p:sp>
      <p:sp>
        <p:nvSpPr>
          <p:cNvPr id="11" name="CuadroTexto 10"/>
          <p:cNvSpPr txBox="1"/>
          <p:nvPr/>
        </p:nvSpPr>
        <p:spPr>
          <a:xfrm>
            <a:off x="6196756" y="1589573"/>
            <a:ext cx="1849604" cy="369332"/>
          </a:xfrm>
          <a:prstGeom prst="rect">
            <a:avLst/>
          </a:prstGeom>
          <a:noFill/>
        </p:spPr>
        <p:txBody>
          <a:bodyPr wrap="square" rtlCol="0">
            <a:spAutoFit/>
          </a:bodyPr>
          <a:lstStyle/>
          <a:p>
            <a:pPr algn="ctr">
              <a:lnSpc>
                <a:spcPct val="90000"/>
              </a:lnSpc>
              <a:spcBef>
                <a:spcPts val="1000"/>
              </a:spcBef>
            </a:pPr>
            <a:r>
              <a:rPr lang="en" sz="2000" dirty="0">
                <a:solidFill>
                  <a:srgbClr val="434343"/>
                </a:solidFill>
                <a:latin typeface="Bebas Neue" charset="0"/>
                <a:ea typeface="Bebas Neue" charset="0"/>
                <a:cs typeface="Bebas Neue" charset="0"/>
              </a:rPr>
              <a:t> </a:t>
            </a:r>
            <a:r>
              <a:rPr lang="en" sz="2000" dirty="0">
                <a:solidFill>
                  <a:srgbClr val="993366"/>
                </a:solidFill>
                <a:latin typeface="Bebas Neue" charset="0"/>
                <a:ea typeface="Bebas Neue" charset="0"/>
                <a:cs typeface="Bebas Neue" charset="0"/>
              </a:rPr>
              <a:t>Innovación</a:t>
            </a:r>
          </a:p>
        </p:txBody>
      </p:sp>
      <p:sp>
        <p:nvSpPr>
          <p:cNvPr id="9" name="CuadroTexto 8"/>
          <p:cNvSpPr txBox="1"/>
          <p:nvPr/>
        </p:nvSpPr>
        <p:spPr>
          <a:xfrm>
            <a:off x="4605968" y="1589573"/>
            <a:ext cx="1849604" cy="646331"/>
          </a:xfrm>
          <a:prstGeom prst="rect">
            <a:avLst/>
          </a:prstGeom>
          <a:noFill/>
        </p:spPr>
        <p:txBody>
          <a:bodyPr wrap="square" rtlCol="0">
            <a:spAutoFit/>
          </a:bodyPr>
          <a:lstStyle/>
          <a:p>
            <a:pPr algn="ctr">
              <a:lnSpc>
                <a:spcPct val="90000"/>
              </a:lnSpc>
              <a:spcBef>
                <a:spcPts val="1000"/>
              </a:spcBef>
            </a:pPr>
            <a:r>
              <a:rPr lang="en" sz="2000" dirty="0">
                <a:solidFill>
                  <a:srgbClr val="993366"/>
                </a:solidFill>
                <a:latin typeface="Bebas Neue" charset="0"/>
                <a:ea typeface="Bebas Neue" charset="0"/>
                <a:cs typeface="Bebas Neue" charset="0"/>
              </a:rPr>
              <a:t>Mejora </a:t>
            </a:r>
            <a:r>
              <a:rPr lang="en" sz="2000" dirty="0">
                <a:solidFill>
                  <a:srgbClr val="434343"/>
                </a:solidFill>
                <a:latin typeface="Bebas Neue" charset="0"/>
                <a:ea typeface="Bebas Neue" charset="0"/>
                <a:cs typeface="Bebas Neue" charset="0"/>
              </a:rPr>
              <a:t>de Servicios</a:t>
            </a:r>
          </a:p>
        </p:txBody>
      </p:sp>
    </p:spTree>
    <p:extLst>
      <p:ext uri="{BB962C8B-B14F-4D97-AF65-F5344CB8AC3E}">
        <p14:creationId xmlns:p14="http://schemas.microsoft.com/office/powerpoint/2010/main" val="1181836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3977" y="1264652"/>
            <a:ext cx="6418057" cy="3086867"/>
          </a:xfrm>
          <a:prstGeom prst="rect">
            <a:avLst/>
          </a:prstGeom>
        </p:spPr>
      </p:pic>
      <p:sp>
        <p:nvSpPr>
          <p:cNvPr id="2" name="1 CuadroTexto"/>
          <p:cNvSpPr txBox="1"/>
          <p:nvPr/>
        </p:nvSpPr>
        <p:spPr>
          <a:xfrm>
            <a:off x="1283110" y="4422628"/>
            <a:ext cx="6641690" cy="584775"/>
          </a:xfrm>
          <a:prstGeom prst="rect">
            <a:avLst/>
          </a:prstGeom>
          <a:noFill/>
        </p:spPr>
        <p:txBody>
          <a:bodyPr wrap="square" rtlCol="0">
            <a:spAutoFit/>
          </a:bodyPr>
          <a:lstStyle/>
          <a:p>
            <a:pPr algn="ctr"/>
            <a:r>
              <a:rPr lang="es-CO" sz="1600" dirty="0">
                <a:solidFill>
                  <a:schemeClr val="bg1">
                    <a:lumMod val="50000"/>
                  </a:schemeClr>
                </a:solidFill>
                <a:latin typeface="Helvetica" panose="020B0604020202020204" pitchFamily="34" charset="0"/>
                <a:cs typeface="Helvetica" panose="020B0604020202020204" pitchFamily="34" charset="0"/>
              </a:rPr>
              <a:t>Fuente:  Capgemini Consulting, Creación De Valor a Través de Datos Abiertos</a:t>
            </a:r>
          </a:p>
        </p:txBody>
      </p:sp>
      <p:pic>
        <p:nvPicPr>
          <p:cNvPr id="1026" name="Picture 2" descr="http://www.europeandataportal.eu/sites/default/files/creating-value-1.png"/>
          <p:cNvPicPr>
            <a:picLocks noChangeAspect="1" noChangeArrowheads="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558164" y="2305843"/>
            <a:ext cx="2826407" cy="1004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uropeandataportal.eu/sites/default/files/creating-value-2.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631649" y="2939273"/>
            <a:ext cx="2818658" cy="10607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uropeandataportal.eu/sites/default/files/creating-value-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1649" y="1593333"/>
            <a:ext cx="2818658" cy="101726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0" y="196696"/>
            <a:ext cx="8875058" cy="437043"/>
          </a:xfrm>
          <a:prstGeom prst="rect">
            <a:avLst/>
          </a:prstGeom>
        </p:spPr>
        <p:txBody>
          <a:bodyPr wrap="square">
            <a:spAutoFit/>
          </a:bodyPr>
          <a:lstStyle/>
          <a:p>
            <a:pPr>
              <a:lnSpc>
                <a:spcPct val="70000"/>
              </a:lnSpc>
            </a:pPr>
            <a:r>
              <a:rPr lang="es-ES" sz="3200" smtClean="0">
                <a:solidFill>
                  <a:schemeClr val="bg1"/>
                </a:solidFill>
                <a:latin typeface="Helvetica" charset="0"/>
                <a:ea typeface="Helvetica" charset="0"/>
                <a:cs typeface="Helvetica" charset="0"/>
              </a:rPr>
              <a:t>¿</a:t>
            </a:r>
            <a:r>
              <a:rPr lang="es-ES" sz="3200" dirty="0">
                <a:solidFill>
                  <a:schemeClr val="bg1"/>
                </a:solidFill>
                <a:latin typeface="Helvetica" charset="0"/>
                <a:ea typeface="Helvetica" charset="0"/>
                <a:cs typeface="Helvetica" charset="0"/>
              </a:rPr>
              <a:t>Por qué abrir los datos?</a:t>
            </a:r>
          </a:p>
        </p:txBody>
      </p:sp>
      <p:pic>
        <p:nvPicPr>
          <p:cNvPr id="3" name="Imagen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680" y="1391820"/>
            <a:ext cx="1920112" cy="2853865"/>
          </a:xfrm>
          <a:prstGeom prst="rect">
            <a:avLst/>
          </a:prstGeom>
        </p:spPr>
      </p:pic>
    </p:spTree>
    <p:extLst>
      <p:ext uri="{BB962C8B-B14F-4D97-AF65-F5344CB8AC3E}">
        <p14:creationId xmlns:p14="http://schemas.microsoft.com/office/powerpoint/2010/main" val="9394930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8"/>
            <a:ext cx="8093949"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 qué abrir los datos?</a:t>
            </a:r>
          </a:p>
          <a:p>
            <a:endParaRPr lang="es-ES_tradnl" sz="3600" dirty="0">
              <a:solidFill>
                <a:schemeClr val="bg1"/>
              </a:solidFill>
              <a:latin typeface="Bebas Neue" charset="0"/>
              <a:ea typeface="Bebas Neue" charset="0"/>
              <a:cs typeface="Bebas Neue" charset="0"/>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251" y="1111724"/>
            <a:ext cx="6555783" cy="3149571"/>
          </a:xfrm>
          <a:prstGeom prst="rect">
            <a:avLst/>
          </a:prstGeom>
        </p:spPr>
      </p:pic>
      <p:pic>
        <p:nvPicPr>
          <p:cNvPr id="5" name="Shape 82"/>
          <p:cNvPicPr preferRelativeResize="0"/>
          <p:nvPr/>
        </p:nvPicPr>
        <p:blipFill rotWithShape="1">
          <a:blip r:embed="rId4">
            <a:alphaModFix/>
          </a:blip>
          <a:srcRect b="5930"/>
          <a:stretch/>
        </p:blipFill>
        <p:spPr>
          <a:xfrm>
            <a:off x="2418041" y="1234156"/>
            <a:ext cx="3681270" cy="2904707"/>
          </a:xfrm>
          <a:prstGeom prst="rect">
            <a:avLst/>
          </a:prstGeom>
          <a:noFill/>
          <a:ln>
            <a:noFill/>
          </a:ln>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722" y="1234157"/>
            <a:ext cx="1954319" cy="2904706"/>
          </a:xfrm>
          <a:prstGeom prst="rect">
            <a:avLst/>
          </a:prstGeom>
        </p:spPr>
      </p:pic>
      <p:sp>
        <p:nvSpPr>
          <p:cNvPr id="7" name="Rectángulo 6"/>
          <p:cNvSpPr/>
          <p:nvPr/>
        </p:nvSpPr>
        <p:spPr>
          <a:xfrm>
            <a:off x="6239101" y="1668908"/>
            <a:ext cx="2366137" cy="230832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s-ES" sz="2400" b="1" cap="none" spc="0" dirty="0">
                <a:ln/>
                <a:solidFill>
                  <a:schemeClr val="bg1"/>
                </a:solidFill>
                <a:effectLst/>
                <a:latin typeface="Helvetica" charset="0"/>
                <a:ea typeface="Helvetica" charset="0"/>
                <a:cs typeface="Helvetica" charset="0"/>
              </a:rPr>
              <a:t>Los Datos Abiertos han salvado la vida de 1000 personas al año</a:t>
            </a:r>
          </a:p>
        </p:txBody>
      </p:sp>
    </p:spTree>
    <p:extLst>
      <p:ext uri="{BB962C8B-B14F-4D97-AF65-F5344CB8AC3E}">
        <p14:creationId xmlns:p14="http://schemas.microsoft.com/office/powerpoint/2010/main" val="2115326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9"/>
            <a:ext cx="7939836"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 qué abrir los datos?</a:t>
            </a:r>
          </a:p>
          <a:p>
            <a:endParaRPr lang="es-ES_tradnl" sz="3600" dirty="0">
              <a:solidFill>
                <a:schemeClr val="bg1"/>
              </a:solidFill>
              <a:latin typeface="Bebas Neue" charset="0"/>
              <a:ea typeface="Bebas Neue" charset="0"/>
              <a:cs typeface="Bebas Neue"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440" y="1314368"/>
            <a:ext cx="6861606" cy="2618625"/>
          </a:xfrm>
          <a:prstGeom prst="rect">
            <a:avLst/>
          </a:prstGeom>
        </p:spPr>
      </p:pic>
      <p:sp>
        <p:nvSpPr>
          <p:cNvPr id="10" name="Rectángulo 9"/>
          <p:cNvSpPr/>
          <p:nvPr/>
        </p:nvSpPr>
        <p:spPr>
          <a:xfrm>
            <a:off x="5018550" y="1080269"/>
            <a:ext cx="3678012" cy="307777"/>
          </a:xfrm>
          <a:prstGeom prst="rect">
            <a:avLst/>
          </a:prstGeom>
        </p:spPr>
        <p:txBody>
          <a:bodyPr wrap="square">
            <a:spAutoFit/>
          </a:bodyPr>
          <a:lstStyle/>
          <a:p>
            <a:pPr algn="ctr"/>
            <a:r>
              <a:rPr lang="es-CO" sz="1400" dirty="0">
                <a:solidFill>
                  <a:srgbClr val="680B35"/>
                </a:solidFill>
                <a:latin typeface="Helvetica" panose="020B0604020202020204" pitchFamily="34" charset="0"/>
                <a:cs typeface="Helvetica" panose="020B0604020202020204" pitchFamily="34" charset="0"/>
              </a:rPr>
              <a:t>Departamento de Salud e Higiene New York</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177" y="1080268"/>
            <a:ext cx="1997723" cy="2969218"/>
          </a:xfrm>
          <a:prstGeom prst="rect">
            <a:avLst/>
          </a:prstGeom>
        </p:spPr>
      </p:pic>
      <p:sp>
        <p:nvSpPr>
          <p:cNvPr id="11" name="Rectángulo 10"/>
          <p:cNvSpPr/>
          <p:nvPr/>
        </p:nvSpPr>
        <p:spPr>
          <a:xfrm>
            <a:off x="7289720" y="2052940"/>
            <a:ext cx="1591071"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nSpc>
                <a:spcPct val="90000"/>
              </a:lnSpc>
              <a:spcBef>
                <a:spcPts val="1000"/>
              </a:spcBef>
            </a:pPr>
            <a:r>
              <a:rPr lang="es-CO" sz="1600" b="1" dirty="0">
                <a:ln/>
                <a:solidFill>
                  <a:schemeClr val="bg1"/>
                </a:solidFill>
                <a:latin typeface="Helvetica" charset="0"/>
                <a:ea typeface="Helvetica" charset="0"/>
                <a:cs typeface="Helvetica" charset="0"/>
              </a:rPr>
              <a:t>El 95 % de los restaurantes han reducido la cantidad de infracciones</a:t>
            </a:r>
            <a:endParaRPr lang="es-ES_tradnl" sz="1600" b="1" dirty="0">
              <a:ln/>
              <a:solidFill>
                <a:schemeClr val="bg1"/>
              </a:solidFill>
              <a:latin typeface="Helvetica" charset="0"/>
              <a:ea typeface="Helvetica" charset="0"/>
              <a:cs typeface="Helvetica" charset="0"/>
            </a:endParaRPr>
          </a:p>
        </p:txBody>
      </p:sp>
      <p:sp>
        <p:nvSpPr>
          <p:cNvPr id="12" name="Rectángulo 11"/>
          <p:cNvSpPr/>
          <p:nvPr/>
        </p:nvSpPr>
        <p:spPr>
          <a:xfrm>
            <a:off x="3125869" y="4049486"/>
            <a:ext cx="4401141" cy="740587"/>
          </a:xfrm>
          <a:prstGeom prst="rect">
            <a:avLst/>
          </a:prstGeom>
        </p:spPr>
        <p:txBody>
          <a:bodyPr wrap="square">
            <a:spAutoFit/>
          </a:bodyPr>
          <a:lstStyle/>
          <a:p>
            <a:pPr algn="ctr"/>
            <a:r>
              <a:rPr lang="es-CO" dirty="0">
                <a:solidFill>
                  <a:schemeClr val="tx1">
                    <a:lumMod val="65000"/>
                    <a:lumOff val="35000"/>
                  </a:schemeClr>
                </a:solidFill>
                <a:latin typeface="Helvetica" charset="0"/>
                <a:ea typeface="Helvetica" charset="0"/>
                <a:cs typeface="Helvetica" charset="0"/>
              </a:rPr>
              <a:t>Inspecciona cerca de 26.000 restaurantes para controlar el cumplimiento de las regulaciones municipales y estatales para la seguridad alimenticia</a:t>
            </a:r>
          </a:p>
        </p:txBody>
      </p:sp>
      <p:pic>
        <p:nvPicPr>
          <p:cNvPr id="13" name="Imagen 12"/>
          <p:cNvPicPr>
            <a:picLocks noChangeAspect="1"/>
          </p:cNvPicPr>
          <p:nvPr/>
        </p:nvPicPr>
        <p:blipFill rotWithShape="1">
          <a:blip r:embed="rId5"/>
          <a:srcRect l="14117" t="9332" r="14812" b="28627"/>
          <a:stretch/>
        </p:blipFill>
        <p:spPr>
          <a:xfrm>
            <a:off x="2681555" y="1602266"/>
            <a:ext cx="4496823" cy="2094303"/>
          </a:xfrm>
          <a:prstGeom prst="rect">
            <a:avLst/>
          </a:prstGeom>
        </p:spPr>
      </p:pic>
      <p:sp>
        <p:nvSpPr>
          <p:cNvPr id="2" name="Rectángulo 1"/>
          <p:cNvSpPr/>
          <p:nvPr/>
        </p:nvSpPr>
        <p:spPr>
          <a:xfrm>
            <a:off x="682172" y="3428245"/>
            <a:ext cx="1436915" cy="420536"/>
          </a:xfrm>
          <a:prstGeom prst="rect">
            <a:avLst/>
          </a:prstGeom>
          <a:solidFill>
            <a:srgbClr val="6DA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310318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8"/>
            <a:ext cx="6208338"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¿Porqué abrir los datos?</a:t>
            </a:r>
          </a:p>
          <a:p>
            <a:endParaRPr lang="es-ES_tradnl" sz="3600" dirty="0">
              <a:solidFill>
                <a:schemeClr val="bg1"/>
              </a:solidFill>
              <a:latin typeface="Bebas Neue" charset="0"/>
              <a:ea typeface="Bebas Neue" charset="0"/>
              <a:cs typeface="Bebas Neue"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515" y="1283372"/>
            <a:ext cx="4904661" cy="2591205"/>
          </a:xfrm>
          <a:prstGeom prst="rect">
            <a:avLst/>
          </a:prstGeom>
        </p:spPr>
      </p:pic>
      <p:pic>
        <p:nvPicPr>
          <p:cNvPr id="9" name="Marcador de contenido 3"/>
          <p:cNvPicPr>
            <a:picLocks noChangeAspect="1"/>
          </p:cNvPicPr>
          <p:nvPr/>
        </p:nvPicPr>
        <p:blipFill rotWithShape="1">
          <a:blip r:embed="rId4"/>
          <a:srcRect t="12673" b="15114"/>
          <a:stretch/>
        </p:blipFill>
        <p:spPr>
          <a:xfrm>
            <a:off x="3227523" y="1573522"/>
            <a:ext cx="4588653" cy="2032615"/>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1237" y="1385719"/>
            <a:ext cx="1620278" cy="2408222"/>
          </a:xfrm>
          <a:prstGeom prst="rect">
            <a:avLst/>
          </a:prstGeom>
        </p:spPr>
      </p:pic>
      <p:sp>
        <p:nvSpPr>
          <p:cNvPr id="11" name="Rectángulo 10"/>
          <p:cNvSpPr/>
          <p:nvPr/>
        </p:nvSpPr>
        <p:spPr>
          <a:xfrm>
            <a:off x="2911515" y="4026139"/>
            <a:ext cx="2966710" cy="308418"/>
          </a:xfrm>
          <a:prstGeom prst="rect">
            <a:avLst/>
          </a:prstGeom>
        </p:spPr>
        <p:txBody>
          <a:bodyPr wrap="none">
            <a:spAutoFit/>
          </a:bodyPr>
          <a:lstStyle/>
          <a:p>
            <a:r>
              <a:rPr lang="es-ES_tradnl" dirty="0">
                <a:solidFill>
                  <a:schemeClr val="bg1">
                    <a:lumMod val="50000"/>
                  </a:schemeClr>
                </a:solidFill>
              </a:rPr>
              <a:t>https://</a:t>
            </a:r>
            <a:r>
              <a:rPr lang="es-ES_tradnl" dirty="0" err="1">
                <a:solidFill>
                  <a:schemeClr val="bg1">
                    <a:lumMod val="50000"/>
                  </a:schemeClr>
                </a:solidFill>
              </a:rPr>
              <a:t>data.gov.uk</a:t>
            </a:r>
            <a:r>
              <a:rPr lang="es-ES_tradnl" dirty="0">
                <a:solidFill>
                  <a:schemeClr val="bg1">
                    <a:lumMod val="50000"/>
                  </a:schemeClr>
                </a:solidFill>
              </a:rPr>
              <a:t>/apps/</a:t>
            </a:r>
            <a:r>
              <a:rPr lang="es-ES_tradnl" dirty="0" err="1">
                <a:solidFill>
                  <a:schemeClr val="bg1">
                    <a:lumMod val="50000"/>
                  </a:schemeClr>
                </a:solidFill>
              </a:rPr>
              <a:t>crime-finder</a:t>
            </a:r>
            <a:endParaRPr lang="es-ES_tradnl" dirty="0">
              <a:solidFill>
                <a:schemeClr val="bg1">
                  <a:lumMod val="50000"/>
                </a:schemeClr>
              </a:solidFill>
            </a:endParaRPr>
          </a:p>
        </p:txBody>
      </p:sp>
    </p:spTree>
    <p:extLst>
      <p:ext uri="{BB962C8B-B14F-4D97-AF65-F5344CB8AC3E}">
        <p14:creationId xmlns:p14="http://schemas.microsoft.com/office/powerpoint/2010/main" val="2589568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34223" y="1959551"/>
            <a:ext cx="1452324" cy="738664"/>
          </a:xfrm>
          <a:prstGeom prst="rect">
            <a:avLst/>
          </a:prstGeom>
          <a:noFill/>
        </p:spPr>
        <p:txBody>
          <a:bodyPr wrap="square" rtlCol="0">
            <a:spAutoFit/>
          </a:bodyPr>
          <a:lstStyle/>
          <a:p>
            <a:pPr algn="ctr"/>
            <a:r>
              <a:rPr lang="es-CO" sz="1400" dirty="0">
                <a:solidFill>
                  <a:schemeClr val="bg1"/>
                </a:solidFill>
                <a:latin typeface="Helvetica LT Std" charset="0"/>
                <a:ea typeface="Helvetica LT Std" charset="0"/>
                <a:cs typeface="Helvetica LT Std" charset="0"/>
              </a:rPr>
              <a:t>Estadísticas económicas y </a:t>
            </a:r>
            <a:r>
              <a:rPr lang="es-CO" sz="1400">
                <a:solidFill>
                  <a:schemeClr val="bg1"/>
                </a:solidFill>
                <a:latin typeface="Helvetica LT Std" charset="0"/>
                <a:ea typeface="Helvetica LT Std" charset="0"/>
                <a:cs typeface="Helvetica LT Std" charset="0"/>
              </a:rPr>
              <a:t>financieras </a:t>
            </a:r>
            <a:endParaRPr lang="es-CO" sz="1400" dirty="0">
              <a:solidFill>
                <a:schemeClr val="bg1"/>
              </a:solidFill>
              <a:latin typeface="Helvetica LT Std" charset="0"/>
              <a:ea typeface="Helvetica LT Std" charset="0"/>
              <a:cs typeface="Helvetica LT Std" charset="0"/>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91" y="927463"/>
            <a:ext cx="8894618" cy="3880064"/>
          </a:xfrm>
          <a:prstGeom prst="rect">
            <a:avLst/>
          </a:prstGeom>
        </p:spPr>
      </p:pic>
      <p:sp>
        <p:nvSpPr>
          <p:cNvPr id="8" name="CuadroTexto 7"/>
          <p:cNvSpPr txBox="1"/>
          <p:nvPr/>
        </p:nvSpPr>
        <p:spPr>
          <a:xfrm>
            <a:off x="5843305" y="1484012"/>
            <a:ext cx="2815667" cy="3108543"/>
          </a:xfrm>
          <a:prstGeom prst="rect">
            <a:avLst/>
          </a:prstGeom>
          <a:noFill/>
        </p:spPr>
        <p:txBody>
          <a:bodyPr wrap="square" rtlCol="0">
            <a:spAutoFit/>
          </a:bodyPr>
          <a:lstStyle/>
          <a:p>
            <a:pPr algn="just"/>
            <a:r>
              <a:rPr lang="es-CO" sz="1400" dirty="0">
                <a:solidFill>
                  <a:schemeClr val="bg1"/>
                </a:solidFill>
                <a:latin typeface="Helvetica LT Std" charset="0"/>
                <a:ea typeface="Helvetica LT Std" charset="0"/>
                <a:cs typeface="Helvetica LT Std" charset="0"/>
              </a:rPr>
              <a:t>Con esta plataforma se analizan los datos de los censos para identificar dónde están los mejores lugares para crear nuevos negocios; a partir del análisis de información histórica de negocios anteriores de la misma categoría, tráfico del sector y tendencias de empleo, es posible generar posibilidades de éxito de un nuevo emprendimiento en un determinado sector de EEUU</a:t>
            </a:r>
          </a:p>
          <a:p>
            <a:pPr algn="just"/>
            <a:endParaRPr lang="es-ES_tradnl" sz="1400" dirty="0">
              <a:solidFill>
                <a:schemeClr val="bg1"/>
              </a:solidFill>
              <a:latin typeface="Helvetica LT Std" charset="0"/>
              <a:ea typeface="Helvetica LT Std" charset="0"/>
              <a:cs typeface="Helvetica LT Std" charset="0"/>
            </a:endParaRPr>
          </a:p>
        </p:txBody>
      </p:sp>
      <p:sp>
        <p:nvSpPr>
          <p:cNvPr id="12" name="CuadroTexto 11"/>
          <p:cNvSpPr txBox="1"/>
          <p:nvPr/>
        </p:nvSpPr>
        <p:spPr>
          <a:xfrm>
            <a:off x="300038" y="809712"/>
            <a:ext cx="7319962" cy="369332"/>
          </a:xfrm>
          <a:prstGeom prst="rect">
            <a:avLst/>
          </a:prstGeom>
          <a:noFill/>
        </p:spPr>
        <p:txBody>
          <a:bodyPr wrap="square" rtlCol="0">
            <a:spAutoFit/>
          </a:bodyPr>
          <a:lstStyle/>
          <a:p>
            <a:r>
              <a:rPr lang="es-ES" sz="1800" b="1" cap="small" dirty="0">
                <a:solidFill>
                  <a:schemeClr val="tx1">
                    <a:lumMod val="50000"/>
                    <a:lumOff val="50000"/>
                  </a:schemeClr>
                </a:solidFill>
                <a:latin typeface="Bebas Neue" charset="0"/>
                <a:ea typeface="Bebas Neue" charset="0"/>
                <a:cs typeface="Bebas Neue" charset="0"/>
              </a:rPr>
              <a:t>Experiencias internacionales EEUU</a:t>
            </a:r>
          </a:p>
        </p:txBody>
      </p:sp>
      <p:pic>
        <p:nvPicPr>
          <p:cNvPr id="9" name="Imagen 8"/>
          <p:cNvPicPr>
            <a:picLocks noChangeAspect="1"/>
          </p:cNvPicPr>
          <p:nvPr/>
        </p:nvPicPr>
        <p:blipFill rotWithShape="1">
          <a:blip r:embed="rId4"/>
          <a:srcRect t="7455" r="20742"/>
          <a:stretch/>
        </p:blipFill>
        <p:spPr>
          <a:xfrm>
            <a:off x="502772" y="1295877"/>
            <a:ext cx="4980196" cy="3269370"/>
          </a:xfrm>
          <a:prstGeom prst="rect">
            <a:avLst/>
          </a:prstGeom>
        </p:spPr>
      </p:pic>
      <p:sp>
        <p:nvSpPr>
          <p:cNvPr id="13" name="Rectángulo 12"/>
          <p:cNvSpPr/>
          <p:nvPr/>
        </p:nvSpPr>
        <p:spPr>
          <a:xfrm>
            <a:off x="-304726" y="4662700"/>
            <a:ext cx="6675120" cy="307777"/>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r>
              <a:rPr lang="es-CO" sz="1400" b="1" kern="1200" dirty="0">
                <a:solidFill>
                  <a:srgbClr val="680B35"/>
                </a:solidFill>
                <a:latin typeface="Helvetica" panose="020B0604020202020204" pitchFamily="34" charset="0"/>
                <a:cs typeface="Helvetica" panose="020B0604020202020204" pitchFamily="34" charset="0"/>
              </a:rPr>
              <a:t>Plataforma </a:t>
            </a:r>
            <a:r>
              <a:rPr lang="es-CO" sz="1400" b="1" dirty="0" err="1">
                <a:solidFill>
                  <a:srgbClr val="680B35"/>
                </a:solidFill>
                <a:latin typeface="Helvetica" panose="020B0604020202020204" pitchFamily="34" charset="0"/>
                <a:cs typeface="Helvetica" panose="020B0604020202020204" pitchFamily="34" charset="0"/>
              </a:rPr>
              <a:t>Census</a:t>
            </a:r>
            <a:r>
              <a:rPr lang="es-CO" sz="1400" b="1" dirty="0">
                <a:solidFill>
                  <a:srgbClr val="680B35"/>
                </a:solidFill>
                <a:latin typeface="Helvetica" panose="020B0604020202020204" pitchFamily="34" charset="0"/>
                <a:cs typeface="Helvetica" panose="020B0604020202020204" pitchFamily="34" charset="0"/>
              </a:rPr>
              <a:t> Business </a:t>
            </a:r>
            <a:r>
              <a:rPr lang="es-CO" sz="1400" b="1" dirty="0" err="1">
                <a:solidFill>
                  <a:srgbClr val="680B35"/>
                </a:solidFill>
                <a:latin typeface="Helvetica" panose="020B0604020202020204" pitchFamily="34" charset="0"/>
                <a:cs typeface="Helvetica" panose="020B0604020202020204" pitchFamily="34" charset="0"/>
              </a:rPr>
              <a:t>Builder</a:t>
            </a:r>
            <a:endParaRPr lang="es-CO" sz="1400" b="1" dirty="0">
              <a:solidFill>
                <a:srgbClr val="680B35"/>
              </a:solidFill>
              <a:latin typeface="Helvetica" panose="020B0604020202020204" pitchFamily="34" charset="0"/>
              <a:cs typeface="Helvetica" panose="020B0604020202020204" pitchFamily="34" charset="0"/>
            </a:endParaRPr>
          </a:p>
        </p:txBody>
      </p:sp>
      <p:sp>
        <p:nvSpPr>
          <p:cNvPr id="14" name="Rectángulo 13"/>
          <p:cNvSpPr/>
          <p:nvPr/>
        </p:nvSpPr>
        <p:spPr>
          <a:xfrm>
            <a:off x="965234" y="5093115"/>
            <a:ext cx="4442626" cy="308418"/>
          </a:xfrm>
          <a:prstGeom prst="rect">
            <a:avLst/>
          </a:prstGeom>
        </p:spPr>
        <p:txBody>
          <a:bodyPr wrap="none">
            <a:spAutoFit/>
          </a:bodyPr>
          <a:lstStyle/>
          <a:p>
            <a:r>
              <a:rPr lang="es-CO" dirty="0"/>
              <a:t>Fuente: https://www.census.gov/data/data-tools/cbb.html</a:t>
            </a:r>
          </a:p>
        </p:txBody>
      </p:sp>
      <p:sp>
        <p:nvSpPr>
          <p:cNvPr id="11" name="CuadroTexto 10"/>
          <p:cNvSpPr txBox="1"/>
          <p:nvPr/>
        </p:nvSpPr>
        <p:spPr>
          <a:xfrm>
            <a:off x="300038" y="200028"/>
            <a:ext cx="6208338"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¿Porqué abrir los datos?</a:t>
            </a:r>
          </a:p>
          <a:p>
            <a:endParaRPr lang="es-ES_tradnl" sz="3600"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1215743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32756" y="1812175"/>
            <a:ext cx="3142211" cy="2806922"/>
          </a:xfrm>
          <a:prstGeom prst="rect">
            <a:avLst/>
          </a:prstGeom>
        </p:spPr>
        <p:txBody>
          <a:bodyPr wrap="square">
            <a:spAutoFit/>
          </a:bodyPr>
          <a:lstStyle/>
          <a:p>
            <a:pPr algn="ctr">
              <a:lnSpc>
                <a:spcPct val="70000"/>
              </a:lnSpc>
            </a:pPr>
            <a:r>
              <a:rPr lang="es-ES" sz="3600" b="1" dirty="0">
                <a:solidFill>
                  <a:schemeClr val="bg1">
                    <a:lumMod val="85000"/>
                  </a:schemeClr>
                </a:solidFill>
                <a:latin typeface="Helvetica" panose="020B0604020202020204" pitchFamily="34" charset="0"/>
                <a:cs typeface="Helvetica" panose="020B0604020202020204" pitchFamily="34" charset="0"/>
              </a:rPr>
              <a:t> </a:t>
            </a:r>
            <a:r>
              <a:rPr lang="en" sz="3600" dirty="0">
                <a:solidFill>
                  <a:schemeClr val="bg1">
                    <a:lumMod val="65000"/>
                  </a:schemeClr>
                </a:solidFill>
              </a:rPr>
              <a:t>…. y además los datos abiertos  ayudan a la mejora de la calidad de los datos</a:t>
            </a:r>
            <a:endParaRPr lang="es-ES" sz="3600" b="1" dirty="0">
              <a:solidFill>
                <a:schemeClr val="bg1">
                  <a:lumMod val="65000"/>
                </a:schemeClr>
              </a:solidFill>
              <a:latin typeface="Helvetica" panose="020B0604020202020204" pitchFamily="34" charset="0"/>
              <a:cs typeface="Helvetica" panose="020B0604020202020204" pitchFamily="34" charset="0"/>
            </a:endParaRPr>
          </a:p>
        </p:txBody>
      </p:sp>
      <p:pic>
        <p:nvPicPr>
          <p:cNvPr id="4" name="Imagen 3"/>
          <p:cNvPicPr>
            <a:picLocks noChangeAspect="1"/>
          </p:cNvPicPr>
          <p:nvPr/>
        </p:nvPicPr>
        <p:blipFill rotWithShape="1">
          <a:blip r:embed="rId3"/>
          <a:srcRect l="37733" t="25000" r="22783" b="13182"/>
          <a:stretch/>
        </p:blipFill>
        <p:spPr>
          <a:xfrm>
            <a:off x="4473868" y="895721"/>
            <a:ext cx="4069016" cy="3581787"/>
          </a:xfrm>
          <a:prstGeom prst="rect">
            <a:avLst/>
          </a:prstGeom>
        </p:spPr>
      </p:pic>
      <p:sp>
        <p:nvSpPr>
          <p:cNvPr id="6" name="CuadroTexto 5"/>
          <p:cNvSpPr txBox="1"/>
          <p:nvPr/>
        </p:nvSpPr>
        <p:spPr>
          <a:xfrm>
            <a:off x="300038" y="200028"/>
            <a:ext cx="6208338"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¿Porqué abrir los datos?</a:t>
            </a:r>
          </a:p>
          <a:p>
            <a:endParaRPr lang="es-ES_tradnl" sz="3600" dirty="0">
              <a:solidFill>
                <a:schemeClr val="bg1"/>
              </a:solidFill>
              <a:latin typeface="Bebas Neue" charset="0"/>
              <a:ea typeface="Bebas Neue" charset="0"/>
              <a:cs typeface="Bebas Neue" charset="0"/>
            </a:endParaRPr>
          </a:p>
        </p:txBody>
      </p:sp>
      <p:sp>
        <p:nvSpPr>
          <p:cNvPr id="2" name="Rectángulo 1"/>
          <p:cNvSpPr/>
          <p:nvPr/>
        </p:nvSpPr>
        <p:spPr>
          <a:xfrm>
            <a:off x="4213838" y="4477508"/>
            <a:ext cx="4589076" cy="584775"/>
          </a:xfrm>
          <a:prstGeom prst="rect">
            <a:avLst/>
          </a:prstGeom>
        </p:spPr>
        <p:txBody>
          <a:bodyPr wrap="square">
            <a:spAutoFit/>
          </a:bodyPr>
          <a:lstStyle/>
          <a:p>
            <a:r>
              <a:rPr lang="es-CO" sz="1600" dirty="0"/>
              <a:t>El Reino Unido abrió los datos de 300,000 paradas de </a:t>
            </a:r>
          </a:p>
          <a:p>
            <a:r>
              <a:rPr lang="es-CO" sz="1600" dirty="0"/>
              <a:t>buses públicos</a:t>
            </a:r>
            <a:endParaRPr lang="es-CO" dirty="0"/>
          </a:p>
        </p:txBody>
      </p:sp>
    </p:spTree>
    <p:extLst>
      <p:ext uri="{BB962C8B-B14F-4D97-AF65-F5344CB8AC3E}">
        <p14:creationId xmlns:p14="http://schemas.microsoft.com/office/powerpoint/2010/main" val="1349713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510189426"/>
              </p:ext>
            </p:extLst>
          </p:nvPr>
        </p:nvGraphicFramePr>
        <p:xfrm>
          <a:off x="1295400" y="880098"/>
          <a:ext cx="70485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p:cNvSpPr txBox="1"/>
          <p:nvPr/>
        </p:nvSpPr>
        <p:spPr>
          <a:xfrm>
            <a:off x="300038" y="200029"/>
            <a:ext cx="8638479"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¿Por qué abrir los datos?</a:t>
            </a:r>
          </a:p>
          <a:p>
            <a:endParaRPr lang="es-ES_tradnl" sz="3600"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9131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866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uadroTexto 3"/>
          <p:cNvSpPr txBox="1"/>
          <p:nvPr/>
        </p:nvSpPr>
        <p:spPr>
          <a:xfrm>
            <a:off x="5111646" y="614597"/>
            <a:ext cx="3207895" cy="646331"/>
          </a:xfrm>
          <a:prstGeom prst="rect">
            <a:avLst/>
          </a:prstGeom>
          <a:noFill/>
        </p:spPr>
        <p:txBody>
          <a:bodyPr wrap="square" rtlCol="0">
            <a:spAutoFit/>
          </a:bodyPr>
          <a:lstStyle/>
          <a:p>
            <a:pPr lvl="0"/>
            <a:r>
              <a:rPr lang="es-ES_tradnl" sz="3600">
                <a:solidFill>
                  <a:schemeClr val="bg1"/>
                </a:solidFill>
                <a:latin typeface="Bebas Neue" charset="0"/>
                <a:ea typeface="Bebas Neue" charset="0"/>
                <a:cs typeface="Bebas Neue" charset="0"/>
              </a:rPr>
              <a:t>Contexto</a:t>
            </a:r>
            <a:r>
              <a:rPr lang="es-ES_tradnl" sz="3600" baseline="0">
                <a:solidFill>
                  <a:schemeClr val="bg1"/>
                </a:solidFill>
                <a:latin typeface="Bebas Neue" charset="0"/>
                <a:ea typeface="Bebas Neue" charset="0"/>
                <a:cs typeface="Bebas Neue" charset="0"/>
              </a:rPr>
              <a:t> </a:t>
            </a:r>
            <a:endParaRPr lang="es-ES_tradnl" sz="3600">
              <a:solidFill>
                <a:schemeClr val="bg1"/>
              </a:solidFill>
              <a:latin typeface="Bebas Neue" charset="0"/>
              <a:ea typeface="Bebas Neue" charset="0"/>
              <a:cs typeface="Bebas Neue" charset="0"/>
            </a:endParaRPr>
          </a:p>
        </p:txBody>
      </p:sp>
      <p:sp>
        <p:nvSpPr>
          <p:cNvPr id="5" name="CuadroTexto 4"/>
          <p:cNvSpPr txBox="1"/>
          <p:nvPr/>
        </p:nvSpPr>
        <p:spPr>
          <a:xfrm>
            <a:off x="5111646" y="1320218"/>
            <a:ext cx="3447738" cy="1384995"/>
          </a:xfrm>
          <a:prstGeom prst="rect">
            <a:avLst/>
          </a:prstGeom>
          <a:noFill/>
        </p:spPr>
        <p:txBody>
          <a:bodyPr wrap="square" rtlCol="0">
            <a:spAutoFit/>
          </a:bodyPr>
          <a:lstStyle/>
          <a:p>
            <a:r>
              <a:rPr lang="es-ES_tradnl" sz="2800" dirty="0">
                <a:solidFill>
                  <a:schemeClr val="bg1"/>
                </a:solidFill>
                <a:latin typeface="Bebas Neue" charset="0"/>
                <a:ea typeface="Bebas Neue" charset="0"/>
                <a:cs typeface="Bebas Neue" charset="0"/>
              </a:rPr>
              <a:t>El</a:t>
            </a:r>
            <a:r>
              <a:rPr lang="es-ES_tradnl" sz="2800" baseline="0" dirty="0">
                <a:solidFill>
                  <a:schemeClr val="bg1"/>
                </a:solidFill>
                <a:latin typeface="Bebas Neue" charset="0"/>
                <a:ea typeface="Bebas Neue" charset="0"/>
                <a:cs typeface="Bebas Neue" charset="0"/>
              </a:rPr>
              <a:t> Valor de los Datos Abiertos</a:t>
            </a:r>
            <a:endParaRPr lang="es-ES_tradnl" sz="2800" dirty="0">
              <a:solidFill>
                <a:schemeClr val="bg1"/>
              </a:solidFill>
              <a:latin typeface="Bebas Neue" charset="0"/>
              <a:ea typeface="Bebas Neue" charset="0"/>
              <a:cs typeface="Bebas Neue" charset="0"/>
            </a:endParaRPr>
          </a:p>
          <a:p>
            <a:pPr lvl="0"/>
            <a:r>
              <a:rPr lang="es-ES_tradnl" sz="2800" baseline="0" dirty="0">
                <a:solidFill>
                  <a:schemeClr val="bg1"/>
                </a:solidFill>
                <a:latin typeface="Bebas Neue" charset="0"/>
                <a:ea typeface="Bebas Neue" charset="0"/>
                <a:cs typeface="Bebas Neue" charset="0"/>
              </a:rPr>
              <a:t> </a:t>
            </a:r>
            <a:endParaRPr lang="es-ES_tradnl" sz="2800" dirty="0">
              <a:solidFill>
                <a:schemeClr val="bg1"/>
              </a:solidFill>
              <a:latin typeface="Bebas Neue" charset="0"/>
              <a:ea typeface="Bebas Neue" charset="0"/>
              <a:cs typeface="Bebas Neue" charset="0"/>
            </a:endParaRPr>
          </a:p>
        </p:txBody>
      </p:sp>
      <p:sp>
        <p:nvSpPr>
          <p:cNvPr id="6" name="CuadroTexto 5"/>
          <p:cNvSpPr txBox="1"/>
          <p:nvPr/>
        </p:nvSpPr>
        <p:spPr>
          <a:xfrm>
            <a:off x="5111646" y="2338466"/>
            <a:ext cx="3447738" cy="1384995"/>
          </a:xfrm>
          <a:prstGeom prst="rect">
            <a:avLst/>
          </a:prstGeom>
          <a:noFill/>
        </p:spPr>
        <p:txBody>
          <a:bodyPr wrap="square" rtlCol="0">
            <a:spAutoFit/>
          </a:bodyPr>
          <a:lstStyle/>
          <a:p>
            <a:pPr lvl="0"/>
            <a:r>
              <a:rPr lang="es-ES_tradnl" sz="2800" dirty="0">
                <a:solidFill>
                  <a:schemeClr val="bg1"/>
                </a:solidFill>
                <a:latin typeface="Bebas Neue" charset="0"/>
                <a:ea typeface="Bebas Neue" charset="0"/>
                <a:cs typeface="Bebas Neue" charset="0"/>
              </a:rPr>
              <a:t>Los Datos Abiertos en Colombia</a:t>
            </a:r>
          </a:p>
          <a:p>
            <a:pPr lvl="0"/>
            <a:r>
              <a:rPr lang="es-ES_tradnl" sz="2800" baseline="0" dirty="0">
                <a:solidFill>
                  <a:schemeClr val="bg1"/>
                </a:solidFill>
                <a:latin typeface="Bebas Neue" charset="0"/>
                <a:ea typeface="Bebas Neue" charset="0"/>
                <a:cs typeface="Bebas Neue" charset="0"/>
              </a:rPr>
              <a:t> </a:t>
            </a:r>
            <a:endParaRPr lang="es-ES_tradnl" sz="2800" dirty="0">
              <a:solidFill>
                <a:schemeClr val="bg1"/>
              </a:solidFill>
              <a:latin typeface="Bebas Neue" charset="0"/>
              <a:ea typeface="Bebas Neue" charset="0"/>
              <a:cs typeface="Bebas Neue" charset="0"/>
            </a:endParaRPr>
          </a:p>
        </p:txBody>
      </p:sp>
      <p:sp>
        <p:nvSpPr>
          <p:cNvPr id="7" name="CuadroTexto 6"/>
          <p:cNvSpPr txBox="1"/>
          <p:nvPr/>
        </p:nvSpPr>
        <p:spPr>
          <a:xfrm>
            <a:off x="5111646" y="3352237"/>
            <a:ext cx="3447738" cy="1446550"/>
          </a:xfrm>
          <a:prstGeom prst="rect">
            <a:avLst/>
          </a:prstGeom>
          <a:noFill/>
        </p:spPr>
        <p:txBody>
          <a:bodyPr wrap="square" rtlCol="0">
            <a:spAutoFit/>
          </a:bodyPr>
          <a:lstStyle/>
          <a:p>
            <a:pPr lvl="0"/>
            <a:r>
              <a:rPr lang="es-ES_tradnl" sz="2800" dirty="0">
                <a:solidFill>
                  <a:schemeClr val="bg1"/>
                </a:solidFill>
                <a:latin typeface="Bebas Neue" charset="0"/>
                <a:ea typeface="Bebas Neue" charset="0"/>
                <a:cs typeface="Bebas Neue" charset="0"/>
              </a:rPr>
              <a:t>Retos y Oportunidades</a:t>
            </a:r>
          </a:p>
          <a:p>
            <a:pPr lvl="0"/>
            <a:r>
              <a:rPr lang="es-ES_tradnl" sz="3200" baseline="0" dirty="0">
                <a:solidFill>
                  <a:schemeClr val="bg1"/>
                </a:solidFill>
                <a:latin typeface="Bebas Neue" charset="0"/>
                <a:ea typeface="Bebas Neue" charset="0"/>
                <a:cs typeface="Bebas Neue" charset="0"/>
              </a:rPr>
              <a:t> </a:t>
            </a:r>
            <a:endParaRPr lang="es-ES_tradnl" sz="3200" dirty="0">
              <a:solidFill>
                <a:schemeClr val="bg1"/>
              </a:solidFill>
              <a:latin typeface="Bebas Neue" charset="0"/>
              <a:ea typeface="Bebas Neue" charset="0"/>
              <a:cs typeface="Bebas Neue" charset="0"/>
            </a:endParaRPr>
          </a:p>
        </p:txBody>
      </p:sp>
      <p:sp>
        <p:nvSpPr>
          <p:cNvPr id="8" name="CuadroTexto 7"/>
          <p:cNvSpPr txBox="1"/>
          <p:nvPr/>
        </p:nvSpPr>
        <p:spPr>
          <a:xfrm>
            <a:off x="1657351" y="614597"/>
            <a:ext cx="300037" cy="830997"/>
          </a:xfrm>
          <a:prstGeom prst="rect">
            <a:avLst/>
          </a:prstGeom>
          <a:noFill/>
        </p:spPr>
        <p:txBody>
          <a:bodyPr wrap="square" rtlCol="0">
            <a:spAutoFit/>
          </a:bodyPr>
          <a:lstStyle/>
          <a:p>
            <a:r>
              <a:rPr lang="es-ES_tradnl" sz="4800">
                <a:solidFill>
                  <a:schemeClr val="bg1"/>
                </a:solidFill>
                <a:latin typeface="Bebas Neue" charset="0"/>
                <a:ea typeface="Bebas Neue" charset="0"/>
                <a:cs typeface="Bebas Neue" charset="0"/>
              </a:rPr>
              <a:t>1</a:t>
            </a:r>
          </a:p>
        </p:txBody>
      </p:sp>
      <p:sp>
        <p:nvSpPr>
          <p:cNvPr id="9" name="CuadroTexto 8"/>
          <p:cNvSpPr txBox="1"/>
          <p:nvPr/>
        </p:nvSpPr>
        <p:spPr>
          <a:xfrm>
            <a:off x="1657351" y="1578909"/>
            <a:ext cx="300037" cy="830997"/>
          </a:xfrm>
          <a:prstGeom prst="rect">
            <a:avLst/>
          </a:prstGeom>
          <a:noFill/>
        </p:spPr>
        <p:txBody>
          <a:bodyPr wrap="square" rtlCol="0">
            <a:spAutoFit/>
          </a:bodyPr>
          <a:lstStyle/>
          <a:p>
            <a:r>
              <a:rPr lang="es-ES_tradnl" sz="4800">
                <a:solidFill>
                  <a:schemeClr val="bg1"/>
                </a:solidFill>
                <a:latin typeface="Bebas Neue" charset="0"/>
                <a:ea typeface="Bebas Neue" charset="0"/>
                <a:cs typeface="Bebas Neue" charset="0"/>
              </a:rPr>
              <a:t>2</a:t>
            </a:r>
          </a:p>
        </p:txBody>
      </p:sp>
      <p:sp>
        <p:nvSpPr>
          <p:cNvPr id="10" name="CuadroTexto 9"/>
          <p:cNvSpPr txBox="1"/>
          <p:nvPr/>
        </p:nvSpPr>
        <p:spPr>
          <a:xfrm>
            <a:off x="1671639" y="2521240"/>
            <a:ext cx="300037" cy="830997"/>
          </a:xfrm>
          <a:prstGeom prst="rect">
            <a:avLst/>
          </a:prstGeom>
          <a:noFill/>
        </p:spPr>
        <p:txBody>
          <a:bodyPr wrap="square" rtlCol="0">
            <a:spAutoFit/>
          </a:bodyPr>
          <a:lstStyle/>
          <a:p>
            <a:r>
              <a:rPr lang="es-ES_tradnl" sz="4800">
                <a:solidFill>
                  <a:schemeClr val="bg1"/>
                </a:solidFill>
                <a:latin typeface="Bebas Neue" charset="0"/>
                <a:ea typeface="Bebas Neue" charset="0"/>
                <a:cs typeface="Bebas Neue" charset="0"/>
              </a:rPr>
              <a:t>3</a:t>
            </a:r>
          </a:p>
        </p:txBody>
      </p:sp>
      <p:sp>
        <p:nvSpPr>
          <p:cNvPr id="11" name="CuadroTexto 10"/>
          <p:cNvSpPr txBox="1"/>
          <p:nvPr/>
        </p:nvSpPr>
        <p:spPr>
          <a:xfrm>
            <a:off x="1657351" y="3442647"/>
            <a:ext cx="300037" cy="830997"/>
          </a:xfrm>
          <a:prstGeom prst="rect">
            <a:avLst/>
          </a:prstGeom>
          <a:noFill/>
        </p:spPr>
        <p:txBody>
          <a:bodyPr wrap="square" rtlCol="0">
            <a:spAutoFit/>
          </a:bodyPr>
          <a:lstStyle/>
          <a:p>
            <a:r>
              <a:rPr lang="es-ES_tradnl" sz="4800">
                <a:solidFill>
                  <a:schemeClr val="bg1"/>
                </a:solidFill>
                <a:latin typeface="Bebas Neue" charset="0"/>
                <a:ea typeface="Bebas Neue" charset="0"/>
                <a:cs typeface="Bebas Neue" charset="0"/>
              </a:rPr>
              <a:t>4</a:t>
            </a:r>
          </a:p>
        </p:txBody>
      </p:sp>
    </p:spTree>
    <p:extLst>
      <p:ext uri="{BB962C8B-B14F-4D97-AF65-F5344CB8AC3E}">
        <p14:creationId xmlns:p14="http://schemas.microsoft.com/office/powerpoint/2010/main" val="2064105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ángulo 8"/>
          <p:cNvSpPr/>
          <p:nvPr/>
        </p:nvSpPr>
        <p:spPr>
          <a:xfrm>
            <a:off x="4757980" y="-139978"/>
            <a:ext cx="4645588" cy="3359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CuadroTexto 11"/>
          <p:cNvSpPr txBox="1"/>
          <p:nvPr/>
        </p:nvSpPr>
        <p:spPr>
          <a:xfrm>
            <a:off x="4757980" y="464950"/>
            <a:ext cx="3828081" cy="400110"/>
          </a:xfrm>
          <a:prstGeom prst="rect">
            <a:avLst/>
          </a:prstGeom>
          <a:noFill/>
        </p:spPr>
        <p:txBody>
          <a:bodyPr wrap="square" rtlCol="0">
            <a:spAutoFit/>
          </a:bodyPr>
          <a:lstStyle/>
          <a:p>
            <a:r>
              <a:rPr lang="es-ES_tradnl" sz="2000" dirty="0" err="1">
                <a:solidFill>
                  <a:schemeClr val="bg1"/>
                </a:solidFill>
                <a:latin typeface="Helvetica LT Std" charset="0"/>
                <a:ea typeface="Helvetica LT Std" charset="0"/>
                <a:cs typeface="Helvetica LT Std" charset="0"/>
              </a:rPr>
              <a:t>Gu</a:t>
            </a:r>
            <a:r>
              <a:rPr lang="es-ES" sz="2000" dirty="0" err="1">
                <a:solidFill>
                  <a:schemeClr val="bg1"/>
                </a:solidFill>
                <a:latin typeface="Helvetica LT Std" charset="0"/>
                <a:ea typeface="Helvetica LT Std" charset="0"/>
                <a:cs typeface="Helvetica LT Std" charset="0"/>
              </a:rPr>
              <a:t>ía</a:t>
            </a:r>
            <a:r>
              <a:rPr lang="es-ES" sz="2000" dirty="0">
                <a:solidFill>
                  <a:schemeClr val="bg1"/>
                </a:solidFill>
                <a:latin typeface="Helvetica LT Std" charset="0"/>
                <a:ea typeface="Helvetica LT Std" charset="0"/>
                <a:cs typeface="Helvetica LT Std" charset="0"/>
              </a:rPr>
              <a:t> de Datos Abiertos</a:t>
            </a:r>
            <a:endParaRPr lang="es-ES_tradnl" sz="2000" dirty="0">
              <a:solidFill>
                <a:schemeClr val="bg1"/>
              </a:solidFill>
              <a:latin typeface="Helvetica LT Std" charset="0"/>
              <a:ea typeface="Helvetica LT Std" charset="0"/>
              <a:cs typeface="Helvetica LT Std" charset="0"/>
            </a:endParaRPr>
          </a:p>
        </p:txBody>
      </p:sp>
      <p:sp>
        <p:nvSpPr>
          <p:cNvPr id="13" name="CuadroTexto 12"/>
          <p:cNvSpPr txBox="1"/>
          <p:nvPr/>
        </p:nvSpPr>
        <p:spPr>
          <a:xfrm>
            <a:off x="4757980" y="1222628"/>
            <a:ext cx="3828081" cy="400110"/>
          </a:xfrm>
          <a:prstGeom prst="rect">
            <a:avLst/>
          </a:prstGeom>
          <a:noFill/>
        </p:spPr>
        <p:txBody>
          <a:bodyPr wrap="square" rtlCol="0">
            <a:spAutoFit/>
          </a:bodyPr>
          <a:lstStyle/>
          <a:p>
            <a:r>
              <a:rPr lang="es-ES" sz="2000" dirty="0">
                <a:solidFill>
                  <a:schemeClr val="bg1"/>
                </a:solidFill>
                <a:latin typeface="Helvetica LT Std" charset="0"/>
                <a:ea typeface="Helvetica LT Std" charset="0"/>
                <a:cs typeface="Helvetica LT Std" charset="0"/>
              </a:rPr>
              <a:t>Portal de Datos Abiertos</a:t>
            </a:r>
            <a:endParaRPr lang="es-ES_tradnl" sz="2000" dirty="0">
              <a:solidFill>
                <a:schemeClr val="bg1"/>
              </a:solidFill>
              <a:latin typeface="Helvetica LT Std" charset="0"/>
              <a:ea typeface="Helvetica LT Std" charset="0"/>
              <a:cs typeface="Helvetica LT Std" charset="0"/>
            </a:endParaRPr>
          </a:p>
        </p:txBody>
      </p:sp>
      <p:sp>
        <p:nvSpPr>
          <p:cNvPr id="14" name="CuadroTexto 13"/>
          <p:cNvSpPr txBox="1"/>
          <p:nvPr/>
        </p:nvSpPr>
        <p:spPr>
          <a:xfrm>
            <a:off x="4757980" y="2468640"/>
            <a:ext cx="4386020" cy="707886"/>
          </a:xfrm>
          <a:prstGeom prst="rect">
            <a:avLst/>
          </a:prstGeom>
          <a:noFill/>
        </p:spPr>
        <p:txBody>
          <a:bodyPr wrap="square" rtlCol="0">
            <a:spAutoFit/>
          </a:bodyPr>
          <a:lstStyle/>
          <a:p>
            <a:r>
              <a:rPr lang="es-ES" sz="2000" dirty="0">
                <a:solidFill>
                  <a:schemeClr val="bg1"/>
                </a:solidFill>
                <a:latin typeface="Helvetica LT Std" charset="0"/>
                <a:ea typeface="Helvetica LT Std" charset="0"/>
                <a:cs typeface="Helvetica LT Std" charset="0"/>
              </a:rPr>
              <a:t>Ley de Transparencia y del Derecho de Acceso a la información pública</a:t>
            </a:r>
          </a:p>
        </p:txBody>
      </p:sp>
      <p:sp>
        <p:nvSpPr>
          <p:cNvPr id="15" name="CuadroTexto 14"/>
          <p:cNvSpPr txBox="1"/>
          <p:nvPr/>
        </p:nvSpPr>
        <p:spPr>
          <a:xfrm>
            <a:off x="4757979" y="1860174"/>
            <a:ext cx="3828081" cy="400110"/>
          </a:xfrm>
          <a:prstGeom prst="rect">
            <a:avLst/>
          </a:prstGeom>
          <a:noFill/>
        </p:spPr>
        <p:txBody>
          <a:bodyPr wrap="square" rtlCol="0">
            <a:spAutoFit/>
          </a:bodyPr>
          <a:lstStyle/>
          <a:p>
            <a:pPr lvl="0" defTabSz="457200"/>
            <a:r>
              <a:rPr lang="es-CO" sz="2000" dirty="0">
                <a:solidFill>
                  <a:schemeClr val="bg1"/>
                </a:solidFill>
                <a:latin typeface="Helvetica LT Std" charset="0"/>
                <a:ea typeface="Helvetica LT Std" charset="0"/>
                <a:cs typeface="Helvetica LT Std" charset="0"/>
              </a:rPr>
              <a:t>Apertura y Uso de los Datos</a:t>
            </a:r>
          </a:p>
        </p:txBody>
      </p:sp>
      <p:sp>
        <p:nvSpPr>
          <p:cNvPr id="16" name="CuadroTexto 15"/>
          <p:cNvSpPr txBox="1"/>
          <p:nvPr/>
        </p:nvSpPr>
        <p:spPr>
          <a:xfrm>
            <a:off x="4757980" y="3357601"/>
            <a:ext cx="3828081" cy="400110"/>
          </a:xfrm>
          <a:prstGeom prst="rect">
            <a:avLst/>
          </a:prstGeom>
          <a:noFill/>
        </p:spPr>
        <p:txBody>
          <a:bodyPr wrap="square" rtlCol="0">
            <a:spAutoFit/>
          </a:bodyPr>
          <a:lstStyle/>
          <a:p>
            <a:pPr lvl="0"/>
            <a:r>
              <a:rPr lang="es-CO" sz="2000">
                <a:solidFill>
                  <a:schemeClr val="bg1"/>
                </a:solidFill>
                <a:latin typeface="Helvetica LT Std" charset="0"/>
                <a:ea typeface="Helvetica LT Std" charset="0"/>
                <a:cs typeface="Helvetica LT Std" charset="0"/>
              </a:rPr>
              <a:t>Ruta de la Excelencia</a:t>
            </a:r>
            <a:endParaRPr lang="es-ES_tradnl" sz="2000" dirty="0">
              <a:solidFill>
                <a:schemeClr val="bg1"/>
              </a:solidFill>
              <a:latin typeface="Helvetica LT Std" charset="0"/>
              <a:ea typeface="Helvetica LT Std" charset="0"/>
              <a:cs typeface="Helvetica LT Std" charset="0"/>
            </a:endParaRPr>
          </a:p>
        </p:txBody>
      </p:sp>
      <p:sp>
        <p:nvSpPr>
          <p:cNvPr id="17" name="CuadroTexto 16"/>
          <p:cNvSpPr txBox="1"/>
          <p:nvPr/>
        </p:nvSpPr>
        <p:spPr>
          <a:xfrm>
            <a:off x="2513543" y="524325"/>
            <a:ext cx="336535" cy="523220"/>
          </a:xfrm>
          <a:prstGeom prst="rect">
            <a:avLst/>
          </a:prstGeom>
          <a:noFill/>
        </p:spPr>
        <p:txBody>
          <a:bodyPr wrap="square" rtlCol="0">
            <a:spAutoFit/>
          </a:bodyPr>
          <a:lstStyle/>
          <a:p>
            <a:r>
              <a:rPr lang="es-ES" sz="2800">
                <a:solidFill>
                  <a:schemeClr val="bg1"/>
                </a:solidFill>
                <a:latin typeface="Bebas Neue" charset="0"/>
                <a:ea typeface="Bebas Neue" charset="0"/>
                <a:cs typeface="Bebas Neue" charset="0"/>
              </a:rPr>
              <a:t>1</a:t>
            </a:r>
            <a:endParaRPr lang="es-ES_tradnl" sz="2800" dirty="0">
              <a:solidFill>
                <a:schemeClr val="bg1"/>
              </a:solidFill>
              <a:latin typeface="Bebas Neue" charset="0"/>
              <a:ea typeface="Bebas Neue" charset="0"/>
              <a:cs typeface="Bebas Neue" charset="0"/>
            </a:endParaRPr>
          </a:p>
        </p:txBody>
      </p:sp>
      <p:sp>
        <p:nvSpPr>
          <p:cNvPr id="18" name="CuadroTexto 17"/>
          <p:cNvSpPr txBox="1"/>
          <p:nvPr/>
        </p:nvSpPr>
        <p:spPr>
          <a:xfrm>
            <a:off x="2513543" y="1222628"/>
            <a:ext cx="336535" cy="523220"/>
          </a:xfrm>
          <a:prstGeom prst="rect">
            <a:avLst/>
          </a:prstGeom>
          <a:noFill/>
        </p:spPr>
        <p:txBody>
          <a:bodyPr wrap="square" rtlCol="0">
            <a:spAutoFit/>
          </a:bodyPr>
          <a:lstStyle/>
          <a:p>
            <a:r>
              <a:rPr lang="es-ES" sz="2800" dirty="0">
                <a:solidFill>
                  <a:schemeClr val="bg1"/>
                </a:solidFill>
                <a:latin typeface="Bebas Neue" charset="0"/>
                <a:ea typeface="Bebas Neue" charset="0"/>
                <a:cs typeface="Bebas Neue" charset="0"/>
              </a:rPr>
              <a:t>2</a:t>
            </a:r>
            <a:endParaRPr lang="es-ES_tradnl" sz="2800" dirty="0">
              <a:solidFill>
                <a:schemeClr val="bg1"/>
              </a:solidFill>
              <a:latin typeface="Bebas Neue" charset="0"/>
              <a:ea typeface="Bebas Neue" charset="0"/>
              <a:cs typeface="Bebas Neue" charset="0"/>
            </a:endParaRPr>
          </a:p>
        </p:txBody>
      </p:sp>
      <p:sp>
        <p:nvSpPr>
          <p:cNvPr id="19" name="CuadroTexto 18"/>
          <p:cNvSpPr txBox="1"/>
          <p:nvPr/>
        </p:nvSpPr>
        <p:spPr>
          <a:xfrm>
            <a:off x="2513542" y="1978197"/>
            <a:ext cx="336535" cy="523220"/>
          </a:xfrm>
          <a:prstGeom prst="rect">
            <a:avLst/>
          </a:prstGeom>
          <a:noFill/>
        </p:spPr>
        <p:txBody>
          <a:bodyPr wrap="square" rtlCol="0">
            <a:spAutoFit/>
          </a:bodyPr>
          <a:lstStyle/>
          <a:p>
            <a:r>
              <a:rPr lang="es-ES" sz="2800" dirty="0">
                <a:solidFill>
                  <a:schemeClr val="bg1"/>
                </a:solidFill>
                <a:latin typeface="Bebas Neue" charset="0"/>
                <a:ea typeface="Bebas Neue" charset="0"/>
                <a:cs typeface="Bebas Neue" charset="0"/>
              </a:rPr>
              <a:t>3</a:t>
            </a:r>
            <a:endParaRPr lang="es-ES_tradnl" sz="2800" dirty="0">
              <a:solidFill>
                <a:schemeClr val="bg1"/>
              </a:solidFill>
              <a:latin typeface="Bebas Neue" charset="0"/>
              <a:ea typeface="Bebas Neue" charset="0"/>
              <a:cs typeface="Bebas Neue" charset="0"/>
            </a:endParaRPr>
          </a:p>
        </p:txBody>
      </p:sp>
      <p:sp>
        <p:nvSpPr>
          <p:cNvPr id="20" name="CuadroTexto 19"/>
          <p:cNvSpPr txBox="1"/>
          <p:nvPr/>
        </p:nvSpPr>
        <p:spPr>
          <a:xfrm>
            <a:off x="2513543" y="2695714"/>
            <a:ext cx="336535" cy="523220"/>
          </a:xfrm>
          <a:prstGeom prst="rect">
            <a:avLst/>
          </a:prstGeom>
          <a:noFill/>
        </p:spPr>
        <p:txBody>
          <a:bodyPr wrap="square" rtlCol="0">
            <a:spAutoFit/>
          </a:bodyPr>
          <a:lstStyle/>
          <a:p>
            <a:r>
              <a:rPr lang="es-ES" sz="2800" dirty="0">
                <a:solidFill>
                  <a:schemeClr val="bg1"/>
                </a:solidFill>
                <a:latin typeface="Bebas Neue" charset="0"/>
                <a:ea typeface="Bebas Neue" charset="0"/>
                <a:cs typeface="Bebas Neue" charset="0"/>
              </a:rPr>
              <a:t>4 </a:t>
            </a:r>
            <a:endParaRPr lang="es-ES_tradnl" sz="2800" dirty="0">
              <a:solidFill>
                <a:schemeClr val="bg1"/>
              </a:solidFill>
              <a:latin typeface="Bebas Neue" charset="0"/>
              <a:ea typeface="Bebas Neue" charset="0"/>
              <a:cs typeface="Bebas Neue" charset="0"/>
            </a:endParaRPr>
          </a:p>
        </p:txBody>
      </p:sp>
      <p:sp>
        <p:nvSpPr>
          <p:cNvPr id="21" name="CuadroTexto 20"/>
          <p:cNvSpPr txBox="1"/>
          <p:nvPr/>
        </p:nvSpPr>
        <p:spPr>
          <a:xfrm>
            <a:off x="2513543" y="3428997"/>
            <a:ext cx="336535" cy="523220"/>
          </a:xfrm>
          <a:prstGeom prst="rect">
            <a:avLst/>
          </a:prstGeom>
          <a:noFill/>
        </p:spPr>
        <p:txBody>
          <a:bodyPr wrap="square" rtlCol="0">
            <a:spAutoFit/>
          </a:bodyPr>
          <a:lstStyle/>
          <a:p>
            <a:r>
              <a:rPr lang="es-ES" sz="2800">
                <a:solidFill>
                  <a:schemeClr val="bg1"/>
                </a:solidFill>
                <a:latin typeface="Bebas Neue" charset="0"/>
                <a:ea typeface="Bebas Neue" charset="0"/>
                <a:cs typeface="Bebas Neue" charset="0"/>
              </a:rPr>
              <a:t>5 </a:t>
            </a:r>
            <a:endParaRPr lang="es-ES_tradnl" sz="2800"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2029514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9"/>
            <a:ext cx="8462962"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p>
          <a:p>
            <a:endParaRPr lang="es-ES_tradnl" sz="3600" dirty="0">
              <a:solidFill>
                <a:schemeClr val="bg1"/>
              </a:solidFill>
              <a:latin typeface="Bebas Neue" charset="0"/>
              <a:ea typeface="Bebas Neue" charset="0"/>
              <a:cs typeface="Bebas Neue"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8" y="1102865"/>
            <a:ext cx="1048512" cy="938784"/>
          </a:xfrm>
          <a:prstGeom prst="rect">
            <a:avLst/>
          </a:prstGeom>
        </p:spPr>
      </p:pic>
      <p:sp>
        <p:nvSpPr>
          <p:cNvPr id="7" name="CuadroTexto 6"/>
          <p:cNvSpPr txBox="1"/>
          <p:nvPr/>
        </p:nvSpPr>
        <p:spPr>
          <a:xfrm>
            <a:off x="1348550" y="1332768"/>
            <a:ext cx="3828081" cy="461665"/>
          </a:xfrm>
          <a:prstGeom prst="rect">
            <a:avLst/>
          </a:prstGeom>
          <a:noFill/>
        </p:spPr>
        <p:txBody>
          <a:bodyPr wrap="square" rtlCol="0">
            <a:spAutoFit/>
          </a:bodyPr>
          <a:lstStyle/>
          <a:p>
            <a:r>
              <a:rPr lang="es-ES_tradnl" sz="2400" dirty="0" err="1">
                <a:solidFill>
                  <a:schemeClr val="tx1">
                    <a:lumMod val="75000"/>
                    <a:lumOff val="25000"/>
                  </a:schemeClr>
                </a:solidFill>
                <a:latin typeface="Helvetica LT Std" charset="0"/>
                <a:ea typeface="Helvetica LT Std" charset="0"/>
                <a:cs typeface="Helvetica LT Std" charset="0"/>
              </a:rPr>
              <a:t>Gu</a:t>
            </a:r>
            <a:r>
              <a:rPr lang="es-ES" sz="2400" dirty="0" err="1">
                <a:solidFill>
                  <a:schemeClr val="tx1">
                    <a:lumMod val="75000"/>
                    <a:lumOff val="25000"/>
                  </a:schemeClr>
                </a:solidFill>
                <a:latin typeface="Helvetica LT Std" charset="0"/>
                <a:ea typeface="Helvetica LT Std" charset="0"/>
                <a:cs typeface="Helvetica LT Std" charset="0"/>
              </a:rPr>
              <a:t>ía</a:t>
            </a:r>
            <a:r>
              <a:rPr lang="es-ES" sz="2400" dirty="0">
                <a:solidFill>
                  <a:schemeClr val="tx1">
                    <a:lumMod val="75000"/>
                    <a:lumOff val="25000"/>
                  </a:schemeClr>
                </a:solidFill>
                <a:latin typeface="Helvetica LT Std" charset="0"/>
                <a:ea typeface="Helvetica LT Std" charset="0"/>
                <a:cs typeface="Helvetica LT Std" charset="0"/>
              </a:rPr>
              <a:t> de Datos Abiertos</a:t>
            </a:r>
            <a:endParaRPr lang="es-ES_tradnl" sz="2400" dirty="0">
              <a:solidFill>
                <a:schemeClr val="tx1">
                  <a:lumMod val="75000"/>
                  <a:lumOff val="25000"/>
                </a:schemeClr>
              </a:solidFill>
              <a:latin typeface="Helvetica LT Std" charset="0"/>
              <a:ea typeface="Helvetica LT Std" charset="0"/>
              <a:cs typeface="Helvetica LT Std" charset="0"/>
            </a:endParaRPr>
          </a:p>
        </p:txBody>
      </p:sp>
      <p:sp>
        <p:nvSpPr>
          <p:cNvPr id="9" name="CuadroTexto 8"/>
          <p:cNvSpPr txBox="1"/>
          <p:nvPr/>
        </p:nvSpPr>
        <p:spPr>
          <a:xfrm>
            <a:off x="2484120" y="2942833"/>
            <a:ext cx="1203960" cy="830997"/>
          </a:xfrm>
          <a:prstGeom prst="rect">
            <a:avLst/>
          </a:prstGeom>
          <a:noFill/>
        </p:spPr>
        <p:txBody>
          <a:bodyPr wrap="square" rtlCol="0">
            <a:spAutoFit/>
          </a:bodyPr>
          <a:lstStyle/>
          <a:p>
            <a:pPr lvl="0"/>
            <a:r>
              <a:rPr lang="es-CO" sz="1200" b="0">
                <a:solidFill>
                  <a:schemeClr val="bg1"/>
                </a:solidFill>
                <a:latin typeface="Helvetica LT Std" charset="0"/>
                <a:ea typeface="Helvetica LT Std" charset="0"/>
                <a:cs typeface="Helvetica LT Std" charset="0"/>
              </a:rPr>
              <a:t>Análisis de información publicable</a:t>
            </a:r>
          </a:p>
          <a:p>
            <a:endParaRPr lang="es-ES_tradnl" sz="1200" dirty="0">
              <a:solidFill>
                <a:schemeClr val="bg1"/>
              </a:solidFill>
              <a:latin typeface="Helvetica LT Std" charset="0"/>
              <a:ea typeface="Helvetica LT Std" charset="0"/>
              <a:cs typeface="Helvetica LT Std" charset="0"/>
            </a:endParaRPr>
          </a:p>
        </p:txBody>
      </p:sp>
      <p:sp>
        <p:nvSpPr>
          <p:cNvPr id="11" name="CuadroTexto 10"/>
          <p:cNvSpPr txBox="1"/>
          <p:nvPr/>
        </p:nvSpPr>
        <p:spPr>
          <a:xfrm>
            <a:off x="5237939" y="3112259"/>
            <a:ext cx="1298257" cy="461665"/>
          </a:xfrm>
          <a:prstGeom prst="rect">
            <a:avLst/>
          </a:prstGeom>
          <a:noFill/>
        </p:spPr>
        <p:txBody>
          <a:bodyPr wrap="square" rtlCol="0">
            <a:spAutoFit/>
          </a:bodyPr>
          <a:lstStyle/>
          <a:p>
            <a:pPr lvl="0"/>
            <a:r>
              <a:rPr lang="es-CO" sz="1200" b="0">
                <a:solidFill>
                  <a:schemeClr val="bg1"/>
                </a:solidFill>
                <a:latin typeface="Helvetica LT Std" charset="0"/>
                <a:ea typeface="Helvetica LT Std" charset="0"/>
                <a:cs typeface="Helvetica LT Std" charset="0"/>
              </a:rPr>
              <a:t>Documentación</a:t>
            </a:r>
          </a:p>
          <a:p>
            <a:endParaRPr lang="es-ES_tradnl" sz="1200" dirty="0">
              <a:solidFill>
                <a:schemeClr val="bg1"/>
              </a:solidFill>
              <a:latin typeface="Helvetica LT Std" charset="0"/>
              <a:ea typeface="Helvetica LT Std" charset="0"/>
              <a:cs typeface="Helvetica LT Std" charset="0"/>
            </a:endParaRPr>
          </a:p>
        </p:txBody>
      </p:sp>
      <p:sp>
        <p:nvSpPr>
          <p:cNvPr id="12" name="CuadroTexto 11"/>
          <p:cNvSpPr txBox="1"/>
          <p:nvPr/>
        </p:nvSpPr>
        <p:spPr>
          <a:xfrm>
            <a:off x="6670499" y="2942833"/>
            <a:ext cx="1203960" cy="830997"/>
          </a:xfrm>
          <a:prstGeom prst="rect">
            <a:avLst/>
          </a:prstGeom>
          <a:noFill/>
        </p:spPr>
        <p:txBody>
          <a:bodyPr wrap="square" rtlCol="0">
            <a:spAutoFit/>
          </a:bodyPr>
          <a:lstStyle/>
          <a:p>
            <a:pPr lvl="0"/>
            <a:r>
              <a:rPr lang="es-CO" sz="1200" b="0">
                <a:solidFill>
                  <a:schemeClr val="bg1"/>
                </a:solidFill>
                <a:latin typeface="Helvetica LT Std" charset="0"/>
                <a:ea typeface="Helvetica LT Std" charset="0"/>
                <a:cs typeface="Helvetica LT Std" charset="0"/>
              </a:rPr>
              <a:t>Estructuración, cargue y publicación</a:t>
            </a:r>
          </a:p>
          <a:p>
            <a:endParaRPr lang="es-ES_tradnl" sz="1200" dirty="0">
              <a:solidFill>
                <a:schemeClr val="bg1"/>
              </a:solidFill>
              <a:latin typeface="Helvetica LT Std" charset="0"/>
              <a:ea typeface="Helvetica LT Std" charset="0"/>
              <a:cs typeface="Helvetica LT Std" charset="0"/>
            </a:endParaRPr>
          </a:p>
        </p:txBody>
      </p:sp>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157191" y="1843648"/>
            <a:ext cx="1941583" cy="2804446"/>
          </a:xfrm>
          <a:prstGeom prst="rect">
            <a:avLst/>
          </a:prstGeom>
        </p:spPr>
      </p:pic>
      <p:pic>
        <p:nvPicPr>
          <p:cNvPr id="2" name="Imagen 1"/>
          <p:cNvPicPr>
            <a:picLocks noChangeAspect="1"/>
          </p:cNvPicPr>
          <p:nvPr/>
        </p:nvPicPr>
        <p:blipFill rotWithShape="1">
          <a:blip r:embed="rId5">
            <a:extLst>
              <a:ext uri="{28A0092B-C50C-407E-A947-70E740481C1C}">
                <a14:useLocalDpi xmlns:a14="http://schemas.microsoft.com/office/drawing/2010/main" val="0"/>
              </a:ext>
            </a:extLst>
          </a:blip>
          <a:srcRect l="9060" t="383" r="7571"/>
          <a:stretch/>
        </p:blipFill>
        <p:spPr>
          <a:xfrm>
            <a:off x="4531519" y="1102865"/>
            <a:ext cx="3661821" cy="3979184"/>
          </a:xfrm>
          <a:prstGeom prst="rect">
            <a:avLst/>
          </a:prstGeom>
        </p:spPr>
      </p:pic>
    </p:spTree>
    <p:extLst>
      <p:ext uri="{BB962C8B-B14F-4D97-AF65-F5344CB8AC3E}">
        <p14:creationId xmlns:p14="http://schemas.microsoft.com/office/powerpoint/2010/main" val="1132203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8"/>
            <a:ext cx="8946704"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p>
          <a:p>
            <a:endParaRPr lang="es-ES_tradnl" sz="3600" dirty="0">
              <a:solidFill>
                <a:schemeClr val="bg1"/>
              </a:solidFill>
              <a:latin typeface="Bebas Neue" charset="0"/>
              <a:ea typeface="Bebas Neue" charset="0"/>
              <a:cs typeface="Bebas Neue" charset="0"/>
            </a:endParaRPr>
          </a:p>
        </p:txBody>
      </p:sp>
      <p:sp>
        <p:nvSpPr>
          <p:cNvPr id="7" name="CuadroTexto 6"/>
          <p:cNvSpPr txBox="1"/>
          <p:nvPr/>
        </p:nvSpPr>
        <p:spPr>
          <a:xfrm>
            <a:off x="1348550" y="1234157"/>
            <a:ext cx="3828081" cy="461665"/>
          </a:xfrm>
          <a:prstGeom prst="rect">
            <a:avLst/>
          </a:prstGeom>
          <a:noFill/>
        </p:spPr>
        <p:txBody>
          <a:bodyPr wrap="square" rtlCol="0">
            <a:spAutoFit/>
          </a:bodyPr>
          <a:lstStyle/>
          <a:p>
            <a:r>
              <a:rPr lang="es-ES_tradnl" sz="2400">
                <a:solidFill>
                  <a:schemeClr val="tx1">
                    <a:lumMod val="75000"/>
                    <a:lumOff val="25000"/>
                  </a:schemeClr>
                </a:solidFill>
                <a:latin typeface="Helvetica LT Std" charset="0"/>
                <a:ea typeface="Helvetica LT Std" charset="0"/>
                <a:cs typeface="Helvetica LT Std" charset="0"/>
              </a:rPr>
              <a:t>Portal </a:t>
            </a:r>
            <a:r>
              <a:rPr lang="es-ES" sz="2400" dirty="0">
                <a:solidFill>
                  <a:schemeClr val="tx1">
                    <a:lumMod val="75000"/>
                    <a:lumOff val="25000"/>
                  </a:schemeClr>
                </a:solidFill>
                <a:latin typeface="Helvetica LT Std" charset="0"/>
                <a:ea typeface="Helvetica LT Std" charset="0"/>
                <a:cs typeface="Helvetica LT Std" charset="0"/>
              </a:rPr>
              <a:t>de Datos Abiertos</a:t>
            </a:r>
            <a:endParaRPr lang="es-ES_tradnl" sz="2400" dirty="0">
              <a:solidFill>
                <a:schemeClr val="tx1">
                  <a:lumMod val="75000"/>
                  <a:lumOff val="25000"/>
                </a:schemeClr>
              </a:solidFill>
              <a:latin typeface="Helvetica LT Std" charset="0"/>
              <a:ea typeface="Helvetica LT Std" charset="0"/>
              <a:cs typeface="Helvetica LT Std"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70" y="919397"/>
            <a:ext cx="1127760" cy="999744"/>
          </a:xfrm>
          <a:prstGeom prst="rect">
            <a:avLst/>
          </a:prstGeom>
        </p:spPr>
      </p:pic>
      <p:sp>
        <p:nvSpPr>
          <p:cNvPr id="18" name="CuadroTexto 17"/>
          <p:cNvSpPr txBox="1"/>
          <p:nvPr/>
        </p:nvSpPr>
        <p:spPr>
          <a:xfrm>
            <a:off x="1494427" y="2224619"/>
            <a:ext cx="1353202" cy="677108"/>
          </a:xfrm>
          <a:prstGeom prst="rect">
            <a:avLst/>
          </a:prstGeom>
          <a:noFill/>
        </p:spPr>
        <p:txBody>
          <a:bodyPr wrap="square" rtlCol="0">
            <a:spAutoFit/>
          </a:bodyPr>
          <a:lstStyle/>
          <a:p>
            <a:r>
              <a:rPr lang="es-ES" sz="2800" b="1" dirty="0">
                <a:solidFill>
                  <a:srgbClr val="F49831"/>
                </a:solidFill>
                <a:latin typeface="Calibri"/>
                <a:cs typeface="Calibri"/>
              </a:rPr>
              <a:t>+2100 </a:t>
            </a:r>
          </a:p>
          <a:p>
            <a:r>
              <a:rPr lang="es-ES" sz="900" dirty="0">
                <a:solidFill>
                  <a:srgbClr val="F49831"/>
                </a:solidFill>
                <a:latin typeface="Arial" panose="020B0604020202020204" pitchFamily="34" charset="0"/>
                <a:cs typeface="Arial" panose="020B0604020202020204" pitchFamily="34" charset="0"/>
              </a:rPr>
              <a:t>Conjuntos de datos</a:t>
            </a:r>
          </a:p>
        </p:txBody>
      </p:sp>
      <p:sp>
        <p:nvSpPr>
          <p:cNvPr id="19" name="CuadroTexto 18"/>
          <p:cNvSpPr txBox="1"/>
          <p:nvPr/>
        </p:nvSpPr>
        <p:spPr>
          <a:xfrm>
            <a:off x="1463464" y="3079264"/>
            <a:ext cx="1384165" cy="661720"/>
          </a:xfrm>
          <a:prstGeom prst="rect">
            <a:avLst/>
          </a:prstGeom>
          <a:noFill/>
        </p:spPr>
        <p:txBody>
          <a:bodyPr wrap="square" rtlCol="0">
            <a:spAutoFit/>
          </a:bodyPr>
          <a:lstStyle/>
          <a:p>
            <a:r>
              <a:rPr lang="es-ES" sz="2800" b="1" dirty="0">
                <a:solidFill>
                  <a:srgbClr val="E84537"/>
                </a:solidFill>
                <a:latin typeface="Calibri"/>
                <a:cs typeface="Calibri"/>
              </a:rPr>
              <a:t>+600 </a:t>
            </a:r>
          </a:p>
          <a:p>
            <a:r>
              <a:rPr lang="es-ES" sz="900" dirty="0">
                <a:solidFill>
                  <a:srgbClr val="E84537"/>
                </a:solidFill>
                <a:latin typeface="Arial" panose="020B0604020202020204" pitchFamily="34" charset="0"/>
                <a:cs typeface="Arial" panose="020B0604020202020204" pitchFamily="34" charset="0"/>
              </a:rPr>
              <a:t>Entidades publicando</a:t>
            </a:r>
          </a:p>
        </p:txBody>
      </p:sp>
      <p:sp>
        <p:nvSpPr>
          <p:cNvPr id="23" name="CuadroTexto 22"/>
          <p:cNvSpPr txBox="1"/>
          <p:nvPr/>
        </p:nvSpPr>
        <p:spPr>
          <a:xfrm>
            <a:off x="1509804" y="3869233"/>
            <a:ext cx="1705344" cy="661720"/>
          </a:xfrm>
          <a:prstGeom prst="rect">
            <a:avLst/>
          </a:prstGeom>
          <a:noFill/>
        </p:spPr>
        <p:txBody>
          <a:bodyPr wrap="square" rtlCol="0">
            <a:spAutoFit/>
          </a:bodyPr>
          <a:lstStyle/>
          <a:p>
            <a:r>
              <a:rPr lang="es-ES" sz="2800" b="1" dirty="0">
                <a:solidFill>
                  <a:srgbClr val="59CDCC"/>
                </a:solidFill>
                <a:latin typeface="Calibri"/>
                <a:cs typeface="Calibri"/>
              </a:rPr>
              <a:t> 20 apps</a:t>
            </a:r>
          </a:p>
          <a:p>
            <a:r>
              <a:rPr lang="es-ES" sz="900" dirty="0">
                <a:solidFill>
                  <a:srgbClr val="59CDCC"/>
                </a:solidFill>
                <a:latin typeface="Arial" panose="020B0604020202020204" pitchFamily="34" charset="0"/>
                <a:cs typeface="Arial" panose="020B0604020202020204" pitchFamily="34" charset="0"/>
              </a:rPr>
              <a:t>Consumiendo datos abiertos</a:t>
            </a:r>
          </a:p>
        </p:txBody>
      </p:sp>
      <p:pic>
        <p:nvPicPr>
          <p:cNvPr id="24" name="Imagen 23"/>
          <p:cNvPicPr>
            <a:picLocks/>
          </p:cNvPicPr>
          <p:nvPr/>
        </p:nvPicPr>
        <p:blipFill rotWithShape="1">
          <a:blip r:embed="rId4"/>
          <a:srcRect l="5790" t="73826" r="79018" b="-461"/>
          <a:stretch/>
        </p:blipFill>
        <p:spPr>
          <a:xfrm>
            <a:off x="915439" y="2308756"/>
            <a:ext cx="563506" cy="556323"/>
          </a:xfrm>
          <a:prstGeom prst="rect">
            <a:avLst/>
          </a:prstGeom>
        </p:spPr>
      </p:pic>
      <p:pic>
        <p:nvPicPr>
          <p:cNvPr id="25" name="Imagen 24"/>
          <p:cNvPicPr>
            <a:picLocks/>
          </p:cNvPicPr>
          <p:nvPr/>
        </p:nvPicPr>
        <p:blipFill rotWithShape="1">
          <a:blip r:embed="rId4"/>
          <a:srcRect l="53321" t="74776" r="28795" b="-625"/>
          <a:stretch/>
        </p:blipFill>
        <p:spPr>
          <a:xfrm>
            <a:off x="899958" y="3240013"/>
            <a:ext cx="563506" cy="414695"/>
          </a:xfrm>
          <a:prstGeom prst="rect">
            <a:avLst/>
          </a:prstGeom>
        </p:spPr>
      </p:pic>
      <p:pic>
        <p:nvPicPr>
          <p:cNvPr id="26" name="Imagen 25"/>
          <p:cNvPicPr>
            <a:picLocks noChangeAspect="1"/>
          </p:cNvPicPr>
          <p:nvPr/>
        </p:nvPicPr>
        <p:blipFill rotWithShape="1">
          <a:blip r:embed="rId4"/>
          <a:srcRect l="79519" t="74794" r="6586" b="2852"/>
          <a:stretch/>
        </p:blipFill>
        <p:spPr>
          <a:xfrm>
            <a:off x="906757" y="4032398"/>
            <a:ext cx="578862" cy="547989"/>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5760" y="1618376"/>
            <a:ext cx="4475854" cy="3330036"/>
          </a:xfrm>
          <a:prstGeom prst="rect">
            <a:avLst/>
          </a:prstGeom>
        </p:spPr>
      </p:pic>
    </p:spTree>
    <p:extLst>
      <p:ext uri="{BB962C8B-B14F-4D97-AF65-F5344CB8AC3E}">
        <p14:creationId xmlns:p14="http://schemas.microsoft.com/office/powerpoint/2010/main" val="27725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g185205"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t="3702" b="5278"/>
          <a:stretch/>
        </p:blipFill>
        <p:spPr bwMode="auto">
          <a:xfrm>
            <a:off x="1127760" y="1440638"/>
            <a:ext cx="6880621" cy="352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p:cNvSpPr txBox="1"/>
          <p:nvPr/>
        </p:nvSpPr>
        <p:spPr>
          <a:xfrm>
            <a:off x="300038" y="200028"/>
            <a:ext cx="8946704"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p>
          <a:p>
            <a:endParaRPr lang="es-ES_tradnl" sz="3600" dirty="0">
              <a:solidFill>
                <a:schemeClr val="bg1"/>
              </a:solidFill>
              <a:latin typeface="Bebas Neue" charset="0"/>
              <a:ea typeface="Bebas Neue" charset="0"/>
              <a:cs typeface="Bebas Neue" charset="0"/>
            </a:endParaRPr>
          </a:p>
        </p:txBody>
      </p:sp>
      <p:sp>
        <p:nvSpPr>
          <p:cNvPr id="9" name="CuadroTexto 8"/>
          <p:cNvSpPr txBox="1"/>
          <p:nvPr/>
        </p:nvSpPr>
        <p:spPr>
          <a:xfrm>
            <a:off x="1127760" y="902559"/>
            <a:ext cx="3828081" cy="461665"/>
          </a:xfrm>
          <a:prstGeom prst="rect">
            <a:avLst/>
          </a:prstGeom>
          <a:noFill/>
        </p:spPr>
        <p:txBody>
          <a:bodyPr wrap="square" rtlCol="0">
            <a:spAutoFit/>
          </a:bodyPr>
          <a:lstStyle/>
          <a:p>
            <a:r>
              <a:rPr lang="es-ES_tradnl" sz="2400" dirty="0">
                <a:solidFill>
                  <a:schemeClr val="tx1">
                    <a:lumMod val="75000"/>
                    <a:lumOff val="25000"/>
                  </a:schemeClr>
                </a:solidFill>
                <a:latin typeface="Helvetica LT Std" charset="0"/>
                <a:ea typeface="Helvetica LT Std" charset="0"/>
                <a:cs typeface="Helvetica LT Std" charset="0"/>
              </a:rPr>
              <a:t>Portal </a:t>
            </a:r>
            <a:r>
              <a:rPr lang="es-ES" sz="2400" dirty="0">
                <a:solidFill>
                  <a:schemeClr val="tx1">
                    <a:lumMod val="75000"/>
                    <a:lumOff val="25000"/>
                  </a:schemeClr>
                </a:solidFill>
                <a:latin typeface="Helvetica LT Std" charset="0"/>
                <a:ea typeface="Helvetica LT Std" charset="0"/>
                <a:cs typeface="Helvetica LT Std" charset="0"/>
              </a:rPr>
              <a:t>de Datos Abiertos</a:t>
            </a:r>
            <a:endParaRPr lang="es-ES_tradnl" sz="2400" dirty="0">
              <a:solidFill>
                <a:schemeClr val="tx1">
                  <a:lumMod val="75000"/>
                  <a:lumOff val="25000"/>
                </a:schemeClr>
              </a:solidFill>
              <a:latin typeface="Helvetica LT Std" charset="0"/>
              <a:ea typeface="Helvetica LT Std" charset="0"/>
              <a:cs typeface="Helvetica LT Std" charset="0"/>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6078"/>
            <a:ext cx="1127760" cy="999744"/>
          </a:xfrm>
          <a:prstGeom prst="rect">
            <a:avLst/>
          </a:prstGeom>
        </p:spPr>
      </p:pic>
    </p:spTree>
    <p:extLst>
      <p:ext uri="{BB962C8B-B14F-4D97-AF65-F5344CB8AC3E}">
        <p14:creationId xmlns:p14="http://schemas.microsoft.com/office/powerpoint/2010/main" val="1900475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9"/>
            <a:ext cx="7917523"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p>
          <a:p>
            <a:endParaRPr lang="es-ES_tradnl" sz="3600" dirty="0">
              <a:solidFill>
                <a:schemeClr val="bg1"/>
              </a:solidFill>
              <a:latin typeface="Bebas Neue" charset="0"/>
              <a:ea typeface="Bebas Neue" charset="0"/>
              <a:cs typeface="Bebas Neue" charset="0"/>
            </a:endParaRPr>
          </a:p>
        </p:txBody>
      </p:sp>
      <p:sp>
        <p:nvSpPr>
          <p:cNvPr id="8" name="CuadroTexto 7"/>
          <p:cNvSpPr txBox="1"/>
          <p:nvPr/>
        </p:nvSpPr>
        <p:spPr>
          <a:xfrm>
            <a:off x="8032830" y="1817225"/>
            <a:ext cx="184731" cy="308418"/>
          </a:xfrm>
          <a:prstGeom prst="rect">
            <a:avLst/>
          </a:prstGeom>
          <a:noFill/>
        </p:spPr>
        <p:txBody>
          <a:bodyPr wrap="none" rtlCol="0">
            <a:spAutoFit/>
          </a:bodyPr>
          <a:lstStyle/>
          <a:p>
            <a:endParaRPr lang="es-ES_tradnl"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781" y="-14252"/>
            <a:ext cx="544219" cy="808873"/>
          </a:xfrm>
          <a:prstGeom prst="rect">
            <a:avLst/>
          </a:prstGeom>
        </p:spPr>
      </p:pic>
      <p:pic>
        <p:nvPicPr>
          <p:cNvPr id="27" name="Imagen 26"/>
          <p:cNvPicPr>
            <a:picLocks noChangeAspect="1"/>
          </p:cNvPicPr>
          <p:nvPr/>
        </p:nvPicPr>
        <p:blipFill rotWithShape="1">
          <a:blip r:embed="rId4"/>
          <a:srcRect l="28955" t="12208" r="29224" b="6280"/>
          <a:stretch/>
        </p:blipFill>
        <p:spPr>
          <a:xfrm>
            <a:off x="6453310" y="1807116"/>
            <a:ext cx="2507998" cy="2749669"/>
          </a:xfrm>
          <a:prstGeom prst="rect">
            <a:avLst/>
          </a:prstGeom>
        </p:spPr>
      </p:pic>
      <p:pic>
        <p:nvPicPr>
          <p:cNvPr id="28" name="Imagen 27"/>
          <p:cNvPicPr>
            <a:picLocks noChangeAspect="1"/>
          </p:cNvPicPr>
          <p:nvPr/>
        </p:nvPicPr>
        <p:blipFill rotWithShape="1">
          <a:blip r:embed="rId5"/>
          <a:srcRect l="22418" t="6318" r="23135" b="4686"/>
          <a:stretch/>
        </p:blipFill>
        <p:spPr>
          <a:xfrm>
            <a:off x="3323231" y="1832260"/>
            <a:ext cx="2968388" cy="2729159"/>
          </a:xfrm>
          <a:prstGeom prst="rect">
            <a:avLst/>
          </a:prstGeom>
        </p:spPr>
      </p:pic>
      <p:sp>
        <p:nvSpPr>
          <p:cNvPr id="29" name="CuadroTexto 28"/>
          <p:cNvSpPr txBox="1"/>
          <p:nvPr/>
        </p:nvSpPr>
        <p:spPr>
          <a:xfrm>
            <a:off x="-238835" y="4633873"/>
            <a:ext cx="2988860" cy="308418"/>
          </a:xfrm>
          <a:prstGeom prst="rect">
            <a:avLst/>
          </a:prstGeom>
          <a:noFill/>
        </p:spPr>
        <p:txBody>
          <a:bodyPr wrap="square" rtlCol="0">
            <a:spAutoFit/>
          </a:bodyPr>
          <a:lstStyle/>
          <a:p>
            <a:pPr algn="ctr"/>
            <a:r>
              <a:rPr lang="es-CO" b="1" dirty="0"/>
              <a:t>El catálogo de datos</a:t>
            </a:r>
          </a:p>
        </p:txBody>
      </p:sp>
      <p:sp>
        <p:nvSpPr>
          <p:cNvPr id="30" name="CuadroTexto 29"/>
          <p:cNvSpPr txBox="1"/>
          <p:nvPr/>
        </p:nvSpPr>
        <p:spPr>
          <a:xfrm>
            <a:off x="2934271" y="4588957"/>
            <a:ext cx="2988860" cy="308418"/>
          </a:xfrm>
          <a:prstGeom prst="rect">
            <a:avLst/>
          </a:prstGeom>
          <a:noFill/>
        </p:spPr>
        <p:txBody>
          <a:bodyPr wrap="square" rtlCol="0">
            <a:spAutoFit/>
          </a:bodyPr>
          <a:lstStyle/>
          <a:p>
            <a:pPr algn="ctr"/>
            <a:r>
              <a:rPr lang="es-CO" b="1" dirty="0"/>
              <a:t>La Noticia</a:t>
            </a:r>
          </a:p>
        </p:txBody>
      </p:sp>
      <p:sp>
        <p:nvSpPr>
          <p:cNvPr id="31" name="CuadroTexto 30"/>
          <p:cNvSpPr txBox="1"/>
          <p:nvPr/>
        </p:nvSpPr>
        <p:spPr>
          <a:xfrm>
            <a:off x="6312091" y="4615955"/>
            <a:ext cx="2185796" cy="308418"/>
          </a:xfrm>
          <a:prstGeom prst="rect">
            <a:avLst/>
          </a:prstGeom>
          <a:noFill/>
        </p:spPr>
        <p:txBody>
          <a:bodyPr wrap="square" rtlCol="0">
            <a:spAutoFit/>
          </a:bodyPr>
          <a:lstStyle/>
          <a:p>
            <a:pPr algn="ctr"/>
            <a:r>
              <a:rPr lang="es-CO" b="1" dirty="0"/>
              <a:t>La respuesta de la alcaldía </a:t>
            </a:r>
          </a:p>
        </p:txBody>
      </p:sp>
      <p:pic>
        <p:nvPicPr>
          <p:cNvPr id="34" name="Imagen 33"/>
          <p:cNvPicPr>
            <a:picLocks noChangeAspect="1"/>
          </p:cNvPicPr>
          <p:nvPr/>
        </p:nvPicPr>
        <p:blipFill rotWithShape="1">
          <a:blip r:embed="rId6"/>
          <a:srcRect l="19373" t="8706" r="20090" b="4845"/>
          <a:stretch/>
        </p:blipFill>
        <p:spPr>
          <a:xfrm>
            <a:off x="122837" y="1885208"/>
            <a:ext cx="2906961" cy="2254832"/>
          </a:xfrm>
          <a:prstGeom prst="rect">
            <a:avLst/>
          </a:prstGeom>
        </p:spPr>
      </p:pic>
      <p:pic>
        <p:nvPicPr>
          <p:cNvPr id="36" name="Imagen 35"/>
          <p:cNvPicPr>
            <a:picLocks noChangeAspect="1"/>
          </p:cNvPicPr>
          <p:nvPr/>
        </p:nvPicPr>
        <p:blipFill rotWithShape="1">
          <a:blip r:embed="rId6"/>
          <a:srcRect l="57696" t="8706" r="22693" b="74921"/>
          <a:stretch/>
        </p:blipFill>
        <p:spPr>
          <a:xfrm>
            <a:off x="1158645" y="3155320"/>
            <a:ext cx="1824148" cy="1005911"/>
          </a:xfrm>
          <a:prstGeom prst="rect">
            <a:avLst/>
          </a:prstGeom>
        </p:spPr>
      </p:pic>
      <p:sp>
        <p:nvSpPr>
          <p:cNvPr id="15" name="CuadroTexto 14"/>
          <p:cNvSpPr txBox="1"/>
          <p:nvPr/>
        </p:nvSpPr>
        <p:spPr>
          <a:xfrm>
            <a:off x="1158644" y="915555"/>
            <a:ext cx="8203069" cy="424732"/>
          </a:xfrm>
          <a:prstGeom prst="rect">
            <a:avLst/>
          </a:prstGeom>
          <a:noFill/>
        </p:spPr>
        <p:txBody>
          <a:bodyPr wrap="square" rtlCol="0">
            <a:spAutoFit/>
          </a:bodyPr>
          <a:lstStyle/>
          <a:p>
            <a:pPr lvl="0" defTabSz="457200">
              <a:lnSpc>
                <a:spcPct val="90000"/>
              </a:lnSpc>
              <a:spcBef>
                <a:spcPct val="0"/>
              </a:spcBef>
              <a:spcAft>
                <a:spcPct val="35000"/>
              </a:spcAft>
            </a:pPr>
            <a:r>
              <a:rPr lang="es-CO" sz="2400" dirty="0">
                <a:solidFill>
                  <a:schemeClr val="tx1">
                    <a:lumMod val="65000"/>
                    <a:lumOff val="35000"/>
                  </a:schemeClr>
                </a:solidFill>
              </a:rPr>
              <a:t>Apertura y uso de los Datos – Periodismo de Datos</a:t>
            </a:r>
          </a:p>
        </p:txBody>
      </p:sp>
      <p:pic>
        <p:nvPicPr>
          <p:cNvPr id="16" name="Imagen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60" y="669211"/>
            <a:ext cx="1091184" cy="957072"/>
          </a:xfrm>
          <a:prstGeom prst="rect">
            <a:avLst/>
          </a:prstGeom>
        </p:spPr>
      </p:pic>
      <p:pic>
        <p:nvPicPr>
          <p:cNvPr id="18" name="Imagen 17"/>
          <p:cNvPicPr>
            <a:picLocks noChangeAspect="1"/>
          </p:cNvPicPr>
          <p:nvPr/>
        </p:nvPicPr>
        <p:blipFill rotWithShape="1">
          <a:blip r:embed="rId6"/>
          <a:srcRect l="19373" t="8706" r="20090" b="4845"/>
          <a:stretch/>
        </p:blipFill>
        <p:spPr>
          <a:xfrm>
            <a:off x="969092" y="289634"/>
            <a:ext cx="5776362" cy="4480530"/>
          </a:xfrm>
          <a:prstGeom prst="rect">
            <a:avLst/>
          </a:prstGeom>
        </p:spPr>
      </p:pic>
      <p:pic>
        <p:nvPicPr>
          <p:cNvPr id="17" name="Imagen 16"/>
          <p:cNvPicPr>
            <a:picLocks noChangeAspect="1"/>
          </p:cNvPicPr>
          <p:nvPr/>
        </p:nvPicPr>
        <p:blipFill rotWithShape="1">
          <a:blip r:embed="rId5"/>
          <a:srcRect l="22418" t="6318" r="23135" b="4686"/>
          <a:stretch/>
        </p:blipFill>
        <p:spPr>
          <a:xfrm>
            <a:off x="875037" y="99883"/>
            <a:ext cx="5776362" cy="5310832"/>
          </a:xfrm>
          <a:prstGeom prst="rect">
            <a:avLst/>
          </a:prstGeom>
        </p:spPr>
      </p:pic>
      <p:pic>
        <p:nvPicPr>
          <p:cNvPr id="19" name="Imagen 18"/>
          <p:cNvPicPr>
            <a:picLocks noChangeAspect="1"/>
          </p:cNvPicPr>
          <p:nvPr/>
        </p:nvPicPr>
        <p:blipFill rotWithShape="1">
          <a:blip r:embed="rId4"/>
          <a:srcRect l="28955" t="12207" r="29224" b="28315"/>
          <a:stretch/>
        </p:blipFill>
        <p:spPr>
          <a:xfrm>
            <a:off x="887916" y="135425"/>
            <a:ext cx="6782523" cy="5425926"/>
          </a:xfrm>
          <a:prstGeom prst="rect">
            <a:avLst/>
          </a:prstGeom>
        </p:spPr>
      </p:pic>
      <p:pic>
        <p:nvPicPr>
          <p:cNvPr id="20" name="Imagen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837" y="697994"/>
            <a:ext cx="1066800" cy="920496"/>
          </a:xfrm>
          <a:prstGeom prst="rect">
            <a:avLst/>
          </a:prstGeom>
        </p:spPr>
      </p:pic>
    </p:spTree>
    <p:extLst>
      <p:ext uri="{BB962C8B-B14F-4D97-AF65-F5344CB8AC3E}">
        <p14:creationId xmlns:p14="http://schemas.microsoft.com/office/powerpoint/2010/main" val="201929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359" y="1483902"/>
            <a:ext cx="7312567" cy="3745198"/>
          </a:xfrm>
          <a:prstGeom prst="rect">
            <a:avLst/>
          </a:prstGeom>
        </p:spPr>
      </p:pic>
      <p:sp>
        <p:nvSpPr>
          <p:cNvPr id="9" name="CuadroTexto 8"/>
          <p:cNvSpPr txBox="1"/>
          <p:nvPr/>
        </p:nvSpPr>
        <p:spPr>
          <a:xfrm>
            <a:off x="300038" y="200029"/>
            <a:ext cx="7917523"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p>
          <a:p>
            <a:endParaRPr lang="es-ES_tradnl" sz="3600" dirty="0">
              <a:solidFill>
                <a:schemeClr val="bg1"/>
              </a:solidFill>
              <a:latin typeface="Bebas Neue" charset="0"/>
              <a:ea typeface="Bebas Neue" charset="0"/>
              <a:cs typeface="Bebas Neue" charset="0"/>
            </a:endParaRPr>
          </a:p>
        </p:txBody>
      </p:sp>
      <p:sp>
        <p:nvSpPr>
          <p:cNvPr id="10" name="CuadroTexto 9"/>
          <p:cNvSpPr txBox="1"/>
          <p:nvPr/>
        </p:nvSpPr>
        <p:spPr>
          <a:xfrm>
            <a:off x="1236470" y="1059170"/>
            <a:ext cx="6044658" cy="424732"/>
          </a:xfrm>
          <a:prstGeom prst="rect">
            <a:avLst/>
          </a:prstGeom>
          <a:noFill/>
        </p:spPr>
        <p:txBody>
          <a:bodyPr wrap="square" rtlCol="0">
            <a:spAutoFit/>
          </a:bodyPr>
          <a:lstStyle/>
          <a:p>
            <a:pPr lvl="0" defTabSz="457200">
              <a:lnSpc>
                <a:spcPct val="90000"/>
              </a:lnSpc>
              <a:spcBef>
                <a:spcPct val="0"/>
              </a:spcBef>
              <a:spcAft>
                <a:spcPct val="35000"/>
              </a:spcAft>
            </a:pPr>
            <a:r>
              <a:rPr lang="es-CO" sz="2400" dirty="0">
                <a:solidFill>
                  <a:schemeClr val="tx1">
                    <a:lumMod val="65000"/>
                    <a:lumOff val="35000"/>
                  </a:schemeClr>
                </a:solidFill>
              </a:rPr>
              <a:t>Apertura y uso de los Datos</a:t>
            </a:r>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85" y="812826"/>
            <a:ext cx="1091184" cy="957072"/>
          </a:xfrm>
          <a:prstGeom prst="rect">
            <a:avLst/>
          </a:prstGeom>
        </p:spPr>
      </p:pic>
    </p:spTree>
    <p:extLst>
      <p:ext uri="{BB962C8B-B14F-4D97-AF65-F5344CB8AC3E}">
        <p14:creationId xmlns:p14="http://schemas.microsoft.com/office/powerpoint/2010/main" val="2316037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8"/>
            <a:ext cx="7580241"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p>
          <a:p>
            <a:endParaRPr lang="es-ES_tradnl" sz="3600" dirty="0">
              <a:solidFill>
                <a:schemeClr val="bg1"/>
              </a:solidFill>
              <a:latin typeface="Bebas Neue" charset="0"/>
              <a:ea typeface="Bebas Neue" charset="0"/>
              <a:cs typeface="Bebas Neue" charset="0"/>
            </a:endParaRPr>
          </a:p>
        </p:txBody>
      </p:sp>
      <p:sp>
        <p:nvSpPr>
          <p:cNvPr id="7" name="CuadroTexto 6"/>
          <p:cNvSpPr txBox="1"/>
          <p:nvPr/>
        </p:nvSpPr>
        <p:spPr>
          <a:xfrm>
            <a:off x="1379031" y="1159141"/>
            <a:ext cx="6044658" cy="757130"/>
          </a:xfrm>
          <a:prstGeom prst="rect">
            <a:avLst/>
          </a:prstGeom>
          <a:noFill/>
        </p:spPr>
        <p:txBody>
          <a:bodyPr wrap="square" rtlCol="0">
            <a:spAutoFit/>
          </a:bodyPr>
          <a:lstStyle/>
          <a:p>
            <a:pPr lvl="0" defTabSz="457200">
              <a:lnSpc>
                <a:spcPct val="90000"/>
              </a:lnSpc>
              <a:spcBef>
                <a:spcPct val="0"/>
              </a:spcBef>
              <a:spcAft>
                <a:spcPct val="35000"/>
              </a:spcAft>
            </a:pPr>
            <a:r>
              <a:rPr lang="es-CO" sz="2400">
                <a:solidFill>
                  <a:schemeClr val="tx1">
                    <a:lumMod val="65000"/>
                    <a:lumOff val="35000"/>
                  </a:schemeClr>
                </a:solidFill>
              </a:rPr>
              <a:t>Ley </a:t>
            </a:r>
            <a:r>
              <a:rPr lang="es-CO" sz="2400" dirty="0">
                <a:solidFill>
                  <a:schemeClr val="tx1">
                    <a:lumMod val="65000"/>
                    <a:lumOff val="35000"/>
                  </a:schemeClr>
                </a:solidFill>
              </a:rPr>
              <a:t>de Transparencia y del Derecho de Acceso a la información pública</a:t>
            </a: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70" y="1018008"/>
            <a:ext cx="1127760" cy="999744"/>
          </a:xfrm>
          <a:prstGeom prst="rect">
            <a:avLst/>
          </a:prstGeom>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r="22424"/>
          <a:stretch/>
        </p:blipFill>
        <p:spPr>
          <a:xfrm>
            <a:off x="1216692" y="1823158"/>
            <a:ext cx="5328157" cy="3215614"/>
          </a:xfrm>
          <a:prstGeom prst="rect">
            <a:avLst/>
          </a:prstGeom>
        </p:spPr>
      </p:pic>
      <p:sp>
        <p:nvSpPr>
          <p:cNvPr id="6" name="CuadroTexto 5"/>
          <p:cNvSpPr txBox="1"/>
          <p:nvPr/>
        </p:nvSpPr>
        <p:spPr>
          <a:xfrm>
            <a:off x="2070719" y="2277296"/>
            <a:ext cx="3083742" cy="830997"/>
          </a:xfrm>
          <a:prstGeom prst="rect">
            <a:avLst/>
          </a:prstGeom>
          <a:noFill/>
        </p:spPr>
        <p:txBody>
          <a:bodyPr wrap="square" rtlCol="0">
            <a:spAutoFit/>
          </a:bodyPr>
          <a:lstStyle/>
          <a:p>
            <a:r>
              <a:rPr lang="es-ES" sz="1200" b="1" dirty="0">
                <a:solidFill>
                  <a:prstClr val="white"/>
                </a:solidFill>
                <a:latin typeface="Helvetica LT Std" charset="0"/>
                <a:ea typeface="Helvetica LT Std" charset="0"/>
                <a:cs typeface="Helvetica LT Std" charset="0"/>
              </a:rPr>
              <a:t>Ley 1712 de 2014</a:t>
            </a:r>
          </a:p>
          <a:p>
            <a:r>
              <a:rPr lang="es-ES" sz="1200" dirty="0">
                <a:solidFill>
                  <a:prstClr val="white"/>
                </a:solidFill>
                <a:latin typeface="Helvetica LT Std" charset="0"/>
                <a:ea typeface="Helvetica LT Std" charset="0"/>
                <a:cs typeface="Helvetica LT Std" charset="0"/>
              </a:rPr>
              <a:t>Transparencia y Acceso a la Información pública </a:t>
            </a:r>
          </a:p>
          <a:p>
            <a:endParaRPr lang="es-ES_tradnl" sz="1200" dirty="0"/>
          </a:p>
        </p:txBody>
      </p:sp>
      <p:sp>
        <p:nvSpPr>
          <p:cNvPr id="36" name="CuadroTexto 35"/>
          <p:cNvSpPr txBox="1"/>
          <p:nvPr/>
        </p:nvSpPr>
        <p:spPr>
          <a:xfrm>
            <a:off x="2070719" y="3172907"/>
            <a:ext cx="3083742" cy="830997"/>
          </a:xfrm>
          <a:prstGeom prst="rect">
            <a:avLst/>
          </a:prstGeom>
          <a:noFill/>
        </p:spPr>
        <p:txBody>
          <a:bodyPr wrap="square" rtlCol="0">
            <a:spAutoFit/>
          </a:bodyPr>
          <a:lstStyle/>
          <a:p>
            <a:pPr defTabSz="859654"/>
            <a:r>
              <a:rPr lang="es-ES" sz="1200" b="1">
                <a:solidFill>
                  <a:prstClr val="white"/>
                </a:solidFill>
                <a:latin typeface="Helvetica" panose="020B0604020202020204" pitchFamily="34" charset="0"/>
                <a:cs typeface="Helvetica" panose="020B0604020202020204" pitchFamily="34" charset="0"/>
              </a:rPr>
              <a:t>Decreto 1078 de 2015 </a:t>
            </a:r>
          </a:p>
          <a:p>
            <a:r>
              <a:rPr lang="es-ES" sz="1200" dirty="0">
                <a:solidFill>
                  <a:prstClr val="white"/>
                </a:solidFill>
                <a:latin typeface="Helvetica" panose="020B0604020202020204" pitchFamily="34" charset="0"/>
                <a:cs typeface="Helvetica" panose="020B0604020202020204" pitchFamily="34" charset="0"/>
              </a:rPr>
              <a:t>Principios y lineamientos de la Estrategia de Gobierno en línea</a:t>
            </a:r>
          </a:p>
          <a:p>
            <a:endParaRPr lang="es-ES_tradnl" sz="1200" dirty="0"/>
          </a:p>
        </p:txBody>
      </p:sp>
      <p:sp>
        <p:nvSpPr>
          <p:cNvPr id="37" name="CuadroTexto 36"/>
          <p:cNvSpPr txBox="1"/>
          <p:nvPr/>
        </p:nvSpPr>
        <p:spPr>
          <a:xfrm>
            <a:off x="2070719" y="3999625"/>
            <a:ext cx="3083742" cy="867930"/>
          </a:xfrm>
          <a:prstGeom prst="rect">
            <a:avLst/>
          </a:prstGeom>
          <a:noFill/>
        </p:spPr>
        <p:txBody>
          <a:bodyPr wrap="square" rtlCol="0">
            <a:spAutoFit/>
          </a:bodyPr>
          <a:lstStyle/>
          <a:p>
            <a:pPr defTabSz="859654"/>
            <a:r>
              <a:rPr lang="es-ES" sz="1200" b="1" dirty="0">
                <a:solidFill>
                  <a:prstClr val="white"/>
                </a:solidFill>
                <a:latin typeface="Helvetica" panose="020B0604020202020204" pitchFamily="34" charset="0"/>
                <a:cs typeface="Helvetica" panose="020B0604020202020204" pitchFamily="34" charset="0"/>
              </a:rPr>
              <a:t>Manual de Gobierno en línea</a:t>
            </a:r>
          </a:p>
          <a:p>
            <a:pPr>
              <a:spcBef>
                <a:spcPct val="20000"/>
              </a:spcBef>
              <a:defRPr/>
            </a:pPr>
            <a:r>
              <a:rPr lang="es-ES" sz="1200" dirty="0">
                <a:solidFill>
                  <a:prstClr val="white"/>
                </a:solidFill>
                <a:latin typeface="Helvetica" panose="020B0604020202020204" pitchFamily="34" charset="0"/>
                <a:cs typeface="Helvetica" panose="020B0604020202020204" pitchFamily="34" charset="0"/>
              </a:rPr>
              <a:t>Instrumento de implementación en su componente TIC para Gobierno Abierto</a:t>
            </a:r>
          </a:p>
          <a:p>
            <a:endParaRPr lang="es-ES_tradnl" sz="1200" dirty="0"/>
          </a:p>
        </p:txBody>
      </p:sp>
      <p:sp>
        <p:nvSpPr>
          <p:cNvPr id="38" name="Text Placeholder 3"/>
          <p:cNvSpPr txBox="1">
            <a:spLocks/>
          </p:cNvSpPr>
          <p:nvPr/>
        </p:nvSpPr>
        <p:spPr>
          <a:xfrm>
            <a:off x="5545088" y="2381457"/>
            <a:ext cx="764953" cy="4104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s-ES" sz="2667" dirty="0">
                <a:solidFill>
                  <a:schemeClr val="bg1"/>
                </a:solidFill>
                <a:latin typeface="Bebas Neue" charset="0"/>
                <a:ea typeface="Bebas Neue" charset="0"/>
                <a:cs typeface="Bebas Neue" charset="0"/>
              </a:rPr>
              <a:t>Art. 11</a:t>
            </a:r>
          </a:p>
        </p:txBody>
      </p:sp>
      <p:sp>
        <p:nvSpPr>
          <p:cNvPr id="39" name="Text Placeholder 3"/>
          <p:cNvSpPr txBox="1">
            <a:spLocks/>
          </p:cNvSpPr>
          <p:nvPr/>
        </p:nvSpPr>
        <p:spPr>
          <a:xfrm>
            <a:off x="5545088" y="3272305"/>
            <a:ext cx="683199" cy="4104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spcBef>
                <a:spcPct val="20000"/>
              </a:spcBef>
              <a:defRPr/>
            </a:pPr>
            <a:r>
              <a:rPr lang="es-ES" sz="2667" dirty="0">
                <a:solidFill>
                  <a:schemeClr val="bg1"/>
                </a:solidFill>
                <a:latin typeface="Bebas Neue" charset="0"/>
                <a:ea typeface="Bebas Neue" charset="0"/>
                <a:cs typeface="Bebas Neue" charset="0"/>
              </a:rPr>
              <a:t>Art. 5 </a:t>
            </a:r>
          </a:p>
        </p:txBody>
      </p:sp>
      <p:sp>
        <p:nvSpPr>
          <p:cNvPr id="40" name="Text Placeholder 3"/>
          <p:cNvSpPr txBox="1">
            <a:spLocks/>
          </p:cNvSpPr>
          <p:nvPr/>
        </p:nvSpPr>
        <p:spPr>
          <a:xfrm>
            <a:off x="5243381" y="4014894"/>
            <a:ext cx="1347858" cy="625877"/>
          </a:xfrm>
          <a:prstGeom prst="rect">
            <a:avLst/>
          </a:prstGeom>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defRPr/>
            </a:pPr>
            <a:r>
              <a:rPr lang="es-ES" sz="1400" dirty="0">
                <a:solidFill>
                  <a:schemeClr val="bg1"/>
                </a:solidFill>
                <a:latin typeface="Bebas Neue" charset="0"/>
                <a:ea typeface="Bebas Neue" charset="0"/>
                <a:cs typeface="Bebas Neue" charset="0"/>
              </a:rPr>
              <a:t>Componente</a:t>
            </a:r>
          </a:p>
          <a:p>
            <a:pPr>
              <a:defRPr/>
            </a:pPr>
            <a:r>
              <a:rPr lang="es-ES" sz="2667" dirty="0">
                <a:solidFill>
                  <a:schemeClr val="bg1"/>
                </a:solidFill>
                <a:latin typeface="Bebas Neue" charset="0"/>
                <a:ea typeface="Bebas Neue" charset="0"/>
                <a:cs typeface="Bebas Neue" charset="0"/>
              </a:rPr>
              <a:t>2</a:t>
            </a:r>
          </a:p>
        </p:txBody>
      </p:sp>
      <p:sp>
        <p:nvSpPr>
          <p:cNvPr id="41" name="TextBox 116"/>
          <p:cNvSpPr txBox="1"/>
          <p:nvPr/>
        </p:nvSpPr>
        <p:spPr>
          <a:xfrm>
            <a:off x="6680160" y="2246984"/>
            <a:ext cx="1404882" cy="710964"/>
          </a:xfrm>
          <a:prstGeom prst="rect">
            <a:avLst/>
          </a:prstGeom>
          <a:noFill/>
        </p:spPr>
        <p:txBody>
          <a:bodyPr wrap="square" lIns="0" tIns="0" rIns="0" bIns="0" rtlCol="0">
            <a:spAutoFit/>
          </a:bodyPr>
          <a:lstStyle/>
          <a:p>
            <a:pPr>
              <a:spcBef>
                <a:spcPct val="20000"/>
              </a:spcBef>
              <a:defRPr/>
            </a:pPr>
            <a:r>
              <a:rPr lang="es-ES" sz="1100" b="1" dirty="0">
                <a:solidFill>
                  <a:schemeClr val="tx1">
                    <a:lumMod val="50000"/>
                    <a:lumOff val="50000"/>
                  </a:schemeClr>
                </a:solidFill>
                <a:latin typeface="Helvetica LT Std" charset="0"/>
                <a:ea typeface="Helvetica LT Std" charset="0"/>
                <a:cs typeface="Helvetica LT Std" charset="0"/>
              </a:rPr>
              <a:t>Información Mínima</a:t>
            </a:r>
          </a:p>
          <a:p>
            <a:pPr>
              <a:spcBef>
                <a:spcPct val="20000"/>
              </a:spcBef>
              <a:defRPr/>
            </a:pPr>
            <a:r>
              <a:rPr lang="es-ES" sz="1100" dirty="0">
                <a:solidFill>
                  <a:schemeClr val="tx1">
                    <a:lumMod val="50000"/>
                    <a:lumOff val="50000"/>
                  </a:schemeClr>
                </a:solidFill>
                <a:latin typeface="Helvetica LT Std" charset="0"/>
                <a:ea typeface="Helvetica LT Std" charset="0"/>
                <a:cs typeface="Helvetica LT Std" charset="0"/>
              </a:rPr>
              <a:t>Los sujetos obligados deberán publicar datos abiertos.</a:t>
            </a:r>
          </a:p>
        </p:txBody>
      </p:sp>
      <p:sp>
        <p:nvSpPr>
          <p:cNvPr id="42" name="TextBox 116"/>
          <p:cNvSpPr txBox="1"/>
          <p:nvPr/>
        </p:nvSpPr>
        <p:spPr>
          <a:xfrm>
            <a:off x="6680160" y="3272305"/>
            <a:ext cx="2157477" cy="372410"/>
          </a:xfrm>
          <a:prstGeom prst="rect">
            <a:avLst/>
          </a:prstGeom>
          <a:noFill/>
        </p:spPr>
        <p:txBody>
          <a:bodyPr wrap="square" lIns="0" tIns="0" rIns="0" bIns="0" rtlCol="0">
            <a:spAutoFit/>
          </a:bodyPr>
          <a:lstStyle/>
          <a:p>
            <a:pPr>
              <a:spcBef>
                <a:spcPct val="20000"/>
              </a:spcBef>
              <a:defRPr/>
            </a:pPr>
            <a:r>
              <a:rPr lang="es-ES" sz="1100" b="1" dirty="0">
                <a:solidFill>
                  <a:schemeClr val="tx1">
                    <a:lumMod val="50000"/>
                    <a:lumOff val="50000"/>
                  </a:schemeClr>
                </a:solidFill>
                <a:latin typeface="Helvetica LT Std" charset="0"/>
                <a:ea typeface="Helvetica LT Std" charset="0"/>
                <a:cs typeface="Helvetica LT Std" charset="0"/>
              </a:rPr>
              <a:t>Componentes de la Estrategia</a:t>
            </a:r>
          </a:p>
          <a:p>
            <a:pPr>
              <a:spcBef>
                <a:spcPct val="20000"/>
              </a:spcBef>
              <a:defRPr/>
            </a:pPr>
            <a:r>
              <a:rPr lang="es-ES" sz="1100" dirty="0">
                <a:solidFill>
                  <a:schemeClr val="tx1">
                    <a:lumMod val="50000"/>
                    <a:lumOff val="50000"/>
                  </a:schemeClr>
                </a:solidFill>
                <a:latin typeface="Helvetica LT Std" charset="0"/>
                <a:ea typeface="Helvetica LT Std" charset="0"/>
                <a:cs typeface="Helvetica LT Std" charset="0"/>
              </a:rPr>
              <a:t>TIC para el Gobierno Abierto</a:t>
            </a:r>
          </a:p>
        </p:txBody>
      </p:sp>
      <p:sp>
        <p:nvSpPr>
          <p:cNvPr id="8" name="CuadroTexto 7"/>
          <p:cNvSpPr txBox="1"/>
          <p:nvPr/>
        </p:nvSpPr>
        <p:spPr>
          <a:xfrm>
            <a:off x="8032830" y="1817225"/>
            <a:ext cx="184731" cy="308418"/>
          </a:xfrm>
          <a:prstGeom prst="rect">
            <a:avLst/>
          </a:prstGeom>
          <a:noFill/>
        </p:spPr>
        <p:txBody>
          <a:bodyPr wrap="none" rtlCol="0">
            <a:spAutoFit/>
          </a:bodyPr>
          <a:lstStyle/>
          <a:p>
            <a:endParaRPr lang="es-ES_tradnl" dirty="0"/>
          </a:p>
        </p:txBody>
      </p:sp>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848" y="1088900"/>
            <a:ext cx="1066800" cy="920496"/>
          </a:xfrm>
          <a:prstGeom prst="rect">
            <a:avLst/>
          </a:prstGeom>
        </p:spPr>
      </p:pic>
    </p:spTree>
    <p:extLst>
      <p:ext uri="{BB962C8B-B14F-4D97-AF65-F5344CB8AC3E}">
        <p14:creationId xmlns:p14="http://schemas.microsoft.com/office/powerpoint/2010/main" val="1323459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9"/>
            <a:ext cx="7123651"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p>
          <a:p>
            <a:endParaRPr lang="es-ES_tradnl" sz="3600" dirty="0">
              <a:solidFill>
                <a:schemeClr val="bg1"/>
              </a:solidFill>
              <a:latin typeface="Bebas Neue" charset="0"/>
              <a:ea typeface="Bebas Neue" charset="0"/>
              <a:cs typeface="Bebas Neue" charset="0"/>
            </a:endParaRPr>
          </a:p>
        </p:txBody>
      </p:sp>
      <p:sp>
        <p:nvSpPr>
          <p:cNvPr id="7" name="CuadroTexto 6"/>
          <p:cNvSpPr txBox="1"/>
          <p:nvPr/>
        </p:nvSpPr>
        <p:spPr>
          <a:xfrm>
            <a:off x="1379031" y="1305514"/>
            <a:ext cx="6044658" cy="424732"/>
          </a:xfrm>
          <a:prstGeom prst="rect">
            <a:avLst/>
          </a:prstGeom>
          <a:noFill/>
        </p:spPr>
        <p:txBody>
          <a:bodyPr wrap="square" rtlCol="0">
            <a:spAutoFit/>
          </a:bodyPr>
          <a:lstStyle/>
          <a:p>
            <a:pPr lvl="0" defTabSz="457200">
              <a:lnSpc>
                <a:spcPct val="90000"/>
              </a:lnSpc>
              <a:spcBef>
                <a:spcPct val="0"/>
              </a:spcBef>
              <a:spcAft>
                <a:spcPct val="35000"/>
              </a:spcAft>
            </a:pPr>
            <a:r>
              <a:rPr lang="es-CO" sz="2400" dirty="0">
                <a:solidFill>
                  <a:schemeClr val="tx1">
                    <a:lumMod val="65000"/>
                    <a:lumOff val="35000"/>
                  </a:schemeClr>
                </a:solidFill>
              </a:rPr>
              <a:t>Ruta de la Excelencia</a:t>
            </a:r>
          </a:p>
        </p:txBody>
      </p:sp>
      <p:sp>
        <p:nvSpPr>
          <p:cNvPr id="37" name="CuadroTexto 36"/>
          <p:cNvSpPr txBox="1"/>
          <p:nvPr/>
        </p:nvSpPr>
        <p:spPr>
          <a:xfrm>
            <a:off x="2070719" y="3999625"/>
            <a:ext cx="3083742" cy="867930"/>
          </a:xfrm>
          <a:prstGeom prst="rect">
            <a:avLst/>
          </a:prstGeom>
          <a:noFill/>
        </p:spPr>
        <p:txBody>
          <a:bodyPr wrap="square" rtlCol="0">
            <a:spAutoFit/>
          </a:bodyPr>
          <a:lstStyle/>
          <a:p>
            <a:pPr defTabSz="859654"/>
            <a:r>
              <a:rPr lang="es-ES" sz="1200" b="1" dirty="0">
                <a:solidFill>
                  <a:prstClr val="white"/>
                </a:solidFill>
                <a:latin typeface="Helvetica" panose="020B0604020202020204" pitchFamily="34" charset="0"/>
                <a:cs typeface="Helvetica" panose="020B0604020202020204" pitchFamily="34" charset="0"/>
              </a:rPr>
              <a:t>Manual de Gobierno en línea</a:t>
            </a:r>
          </a:p>
          <a:p>
            <a:pPr>
              <a:spcBef>
                <a:spcPct val="20000"/>
              </a:spcBef>
              <a:defRPr/>
            </a:pPr>
            <a:r>
              <a:rPr lang="es-ES" sz="1200" dirty="0">
                <a:solidFill>
                  <a:prstClr val="white"/>
                </a:solidFill>
                <a:latin typeface="Helvetica" panose="020B0604020202020204" pitchFamily="34" charset="0"/>
                <a:cs typeface="Helvetica" panose="020B0604020202020204" pitchFamily="34" charset="0"/>
              </a:rPr>
              <a:t>Instrumento de implementación en su componente TIC para Gobierno Abierto</a:t>
            </a:r>
          </a:p>
          <a:p>
            <a:endParaRPr lang="es-ES_tradnl" sz="1200" dirty="0"/>
          </a:p>
        </p:txBody>
      </p:sp>
      <p:sp>
        <p:nvSpPr>
          <p:cNvPr id="8" name="CuadroTexto 7"/>
          <p:cNvSpPr txBox="1"/>
          <p:nvPr/>
        </p:nvSpPr>
        <p:spPr>
          <a:xfrm>
            <a:off x="8032830" y="1817225"/>
            <a:ext cx="184731" cy="308418"/>
          </a:xfrm>
          <a:prstGeom prst="rect">
            <a:avLst/>
          </a:prstGeom>
          <a:noFill/>
        </p:spPr>
        <p:txBody>
          <a:bodyPr wrap="none" rtlCol="0">
            <a:spAutoFit/>
          </a:bodyPr>
          <a:lstStyle/>
          <a:p>
            <a:endParaRPr lang="es-ES_tradnl" dirty="0"/>
          </a:p>
        </p:txBody>
      </p:sp>
      <p:grpSp>
        <p:nvGrpSpPr>
          <p:cNvPr id="5" name="Agrupar 4"/>
          <p:cNvGrpSpPr/>
          <p:nvPr/>
        </p:nvGrpSpPr>
        <p:grpSpPr>
          <a:xfrm>
            <a:off x="1755264" y="1553027"/>
            <a:ext cx="6416510" cy="3520880"/>
            <a:chOff x="2184033" y="1730246"/>
            <a:chExt cx="5558972" cy="3050330"/>
          </a:xfrm>
        </p:grpSpPr>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4033" y="1730246"/>
              <a:ext cx="5558972" cy="3050330"/>
            </a:xfrm>
            <a:prstGeom prst="rect">
              <a:avLst/>
            </a:prstGeom>
          </p:spPr>
        </p:pic>
        <p:pic>
          <p:nvPicPr>
            <p:cNvPr id="15" name="Imagen 14"/>
            <p:cNvPicPr>
              <a:picLocks noChangeAspect="1"/>
            </p:cNvPicPr>
            <p:nvPr/>
          </p:nvPicPr>
          <p:blipFill rotWithShape="1">
            <a:blip r:embed="rId4"/>
            <a:srcRect l="25695" t="21701" r="12616" b="21354"/>
            <a:stretch/>
          </p:blipFill>
          <p:spPr>
            <a:xfrm>
              <a:off x="2485594" y="2036050"/>
              <a:ext cx="4938095" cy="2467570"/>
            </a:xfrm>
            <a:prstGeom prst="rect">
              <a:avLst/>
            </a:prstGeom>
          </p:spPr>
        </p:pic>
      </p:gr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848" y="1088900"/>
            <a:ext cx="1066800" cy="920496"/>
          </a:xfrm>
          <a:prstGeom prst="rect">
            <a:avLst/>
          </a:prstGeom>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885" y="997460"/>
            <a:ext cx="1091184" cy="1011936"/>
          </a:xfrm>
          <a:prstGeom prst="rect">
            <a:avLst/>
          </a:prstGeom>
        </p:spPr>
      </p:pic>
    </p:spTree>
    <p:extLst>
      <p:ext uri="{BB962C8B-B14F-4D97-AF65-F5344CB8AC3E}">
        <p14:creationId xmlns:p14="http://schemas.microsoft.com/office/powerpoint/2010/main" val="736184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224719" y="2031301"/>
            <a:ext cx="3017520" cy="757130"/>
          </a:xfrm>
          <a:prstGeom prst="rect">
            <a:avLst/>
          </a:prstGeom>
          <a:noFill/>
        </p:spPr>
        <p:txBody>
          <a:bodyPr wrap="square" rtlCol="0">
            <a:spAutoFit/>
          </a:bodyPr>
          <a:lstStyle/>
          <a:p>
            <a:pPr>
              <a:lnSpc>
                <a:spcPct val="70000"/>
              </a:lnSpc>
            </a:pPr>
            <a:r>
              <a:rPr lang="es-ES" sz="1800" b="1" dirty="0">
                <a:solidFill>
                  <a:schemeClr val="tx1">
                    <a:lumMod val="50000"/>
                    <a:lumOff val="50000"/>
                  </a:schemeClr>
                </a:solidFill>
                <a:latin typeface="Bebas Neue" charset="0"/>
                <a:ea typeface="Bebas Neue" charset="0"/>
                <a:cs typeface="Bebas Neue" charset="0"/>
              </a:rPr>
              <a:t>Convenio </a:t>
            </a:r>
          </a:p>
          <a:p>
            <a:pPr>
              <a:lnSpc>
                <a:spcPct val="70000"/>
              </a:lnSpc>
            </a:pPr>
            <a:r>
              <a:rPr lang="es-ES" sz="1800" b="1" dirty="0">
                <a:solidFill>
                  <a:schemeClr val="tx1">
                    <a:lumMod val="50000"/>
                    <a:lumOff val="50000"/>
                  </a:schemeClr>
                </a:solidFill>
                <a:latin typeface="Bebas Neue" charset="0"/>
                <a:ea typeface="Bebas Neue" charset="0"/>
                <a:cs typeface="Bebas Neue" charset="0"/>
              </a:rPr>
              <a:t>Banco Mundial</a:t>
            </a:r>
          </a:p>
          <a:p>
            <a:endParaRPr lang="es-ES_tradnl" sz="1800" dirty="0">
              <a:solidFill>
                <a:schemeClr val="tx1">
                  <a:lumMod val="50000"/>
                  <a:lumOff val="50000"/>
                </a:schemeClr>
              </a:solidFill>
              <a:latin typeface="Bebas Neue" charset="0"/>
              <a:ea typeface="Bebas Neue" charset="0"/>
              <a:cs typeface="Bebas Neue" charset="0"/>
            </a:endParaRPr>
          </a:p>
        </p:txBody>
      </p:sp>
      <p:sp>
        <p:nvSpPr>
          <p:cNvPr id="37" name="CuadroTexto 36"/>
          <p:cNvSpPr txBox="1"/>
          <p:nvPr/>
        </p:nvSpPr>
        <p:spPr>
          <a:xfrm>
            <a:off x="2070719" y="3999625"/>
            <a:ext cx="3083742" cy="867930"/>
          </a:xfrm>
          <a:prstGeom prst="rect">
            <a:avLst/>
          </a:prstGeom>
          <a:noFill/>
        </p:spPr>
        <p:txBody>
          <a:bodyPr wrap="square" rtlCol="0">
            <a:spAutoFit/>
          </a:bodyPr>
          <a:lstStyle/>
          <a:p>
            <a:pPr defTabSz="859654"/>
            <a:r>
              <a:rPr lang="es-ES" sz="1200" b="1" dirty="0">
                <a:solidFill>
                  <a:prstClr val="white"/>
                </a:solidFill>
                <a:latin typeface="Helvetica" panose="020B0604020202020204" pitchFamily="34" charset="0"/>
                <a:cs typeface="Helvetica" panose="020B0604020202020204" pitchFamily="34" charset="0"/>
              </a:rPr>
              <a:t>Manual de Gobierno en línea</a:t>
            </a:r>
          </a:p>
          <a:p>
            <a:pPr>
              <a:spcBef>
                <a:spcPct val="20000"/>
              </a:spcBef>
              <a:defRPr/>
            </a:pPr>
            <a:r>
              <a:rPr lang="es-ES" sz="1200" dirty="0">
                <a:solidFill>
                  <a:prstClr val="white"/>
                </a:solidFill>
                <a:latin typeface="Helvetica" panose="020B0604020202020204" pitchFamily="34" charset="0"/>
                <a:cs typeface="Helvetica" panose="020B0604020202020204" pitchFamily="34" charset="0"/>
              </a:rPr>
              <a:t>Instrumento de implementación en su componente TIC para Gobierno Abierto</a:t>
            </a:r>
          </a:p>
          <a:p>
            <a:endParaRPr lang="es-ES_tradnl" sz="1200" dirty="0"/>
          </a:p>
        </p:txBody>
      </p:sp>
      <p:sp>
        <p:nvSpPr>
          <p:cNvPr id="8" name="CuadroTexto 7"/>
          <p:cNvSpPr txBox="1"/>
          <p:nvPr/>
        </p:nvSpPr>
        <p:spPr>
          <a:xfrm>
            <a:off x="8032830" y="1817225"/>
            <a:ext cx="184731" cy="308418"/>
          </a:xfrm>
          <a:prstGeom prst="rect">
            <a:avLst/>
          </a:prstGeom>
          <a:noFill/>
        </p:spPr>
        <p:txBody>
          <a:bodyPr wrap="none" rtlCol="0">
            <a:spAutoFit/>
          </a:bodyPr>
          <a:lstStyle/>
          <a:p>
            <a:endParaRPr lang="es-ES_tradnl" dirty="0"/>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62" y="718579"/>
            <a:ext cx="7211637" cy="4221546"/>
          </a:xfrm>
          <a:prstGeom prst="rect">
            <a:avLst/>
          </a:prstGeom>
        </p:spPr>
      </p:pic>
      <p:pic>
        <p:nvPicPr>
          <p:cNvPr id="13" name="Imagen 12"/>
          <p:cNvPicPr>
            <a:picLocks noChangeAspect="1"/>
          </p:cNvPicPr>
          <p:nvPr/>
        </p:nvPicPr>
        <p:blipFill>
          <a:blip r:embed="rId4"/>
          <a:stretch>
            <a:fillRect/>
          </a:stretch>
        </p:blipFill>
        <p:spPr>
          <a:xfrm>
            <a:off x="1504975" y="1132557"/>
            <a:ext cx="4719744" cy="3497500"/>
          </a:xfrm>
          <a:prstGeom prst="rect">
            <a:avLst/>
          </a:prstGeom>
        </p:spPr>
      </p:pic>
      <p:sp>
        <p:nvSpPr>
          <p:cNvPr id="16" name="Rectángulo 15"/>
          <p:cNvSpPr/>
          <p:nvPr/>
        </p:nvSpPr>
        <p:spPr>
          <a:xfrm>
            <a:off x="6337704" y="2727418"/>
            <a:ext cx="1604927" cy="954107"/>
          </a:xfrm>
          <a:prstGeom prst="rect">
            <a:avLst/>
          </a:prstGeom>
        </p:spPr>
        <p:txBody>
          <a:bodyPr wrap="none">
            <a:spAutoFit/>
          </a:bodyPr>
          <a:lstStyle/>
          <a:p>
            <a:r>
              <a:rPr lang="es-CO" sz="1400" b="1" dirty="0">
                <a:solidFill>
                  <a:schemeClr val="bg1"/>
                </a:solidFill>
                <a:latin typeface="Helvetica" panose="020B0604020202020204" pitchFamily="34" charset="0"/>
                <a:cs typeface="Helvetica" panose="020B0604020202020204" pitchFamily="34" charset="0"/>
              </a:rPr>
              <a:t>Open Data</a:t>
            </a:r>
          </a:p>
          <a:p>
            <a:r>
              <a:rPr lang="es-CO" sz="1400" b="1" dirty="0">
                <a:solidFill>
                  <a:schemeClr val="bg1"/>
                </a:solidFill>
                <a:latin typeface="Helvetica" panose="020B0604020202020204" pitchFamily="34" charset="0"/>
                <a:cs typeface="Helvetica" panose="020B0604020202020204" pitchFamily="34" charset="0"/>
              </a:rPr>
              <a:t>Readiness</a:t>
            </a:r>
          </a:p>
          <a:p>
            <a:r>
              <a:rPr lang="es-CO" sz="1400" b="1" dirty="0">
                <a:solidFill>
                  <a:schemeClr val="bg1"/>
                </a:solidFill>
                <a:latin typeface="Helvetica" panose="020B0604020202020204" pitchFamily="34" charset="0"/>
                <a:cs typeface="Helvetica" panose="020B0604020202020204" pitchFamily="34" charset="0"/>
              </a:rPr>
              <a:t>Assessment</a:t>
            </a:r>
          </a:p>
          <a:p>
            <a:r>
              <a:rPr lang="es-CO" sz="1400" b="1" dirty="0">
                <a:solidFill>
                  <a:schemeClr val="bg1"/>
                </a:solidFill>
                <a:latin typeface="Helvetica" panose="020B0604020202020204" pitchFamily="34" charset="0"/>
                <a:cs typeface="Helvetica" panose="020B0604020202020204" pitchFamily="34" charset="0"/>
              </a:rPr>
              <a:t>– Banco Mundial</a:t>
            </a:r>
          </a:p>
        </p:txBody>
      </p:sp>
      <p:sp>
        <p:nvSpPr>
          <p:cNvPr id="9" name="CuadroTexto 8"/>
          <p:cNvSpPr txBox="1"/>
          <p:nvPr/>
        </p:nvSpPr>
        <p:spPr>
          <a:xfrm>
            <a:off x="300038" y="200029"/>
            <a:ext cx="7123651"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p>
          <a:p>
            <a:endParaRPr lang="es-ES_tradnl" sz="3600" dirty="0">
              <a:solidFill>
                <a:schemeClr val="bg1"/>
              </a:solidFill>
              <a:latin typeface="Bebas Neue" charset="0"/>
              <a:ea typeface="Bebas Neue" charset="0"/>
              <a:cs typeface="Bebas Neue" charset="0"/>
            </a:endParaRPr>
          </a:p>
        </p:txBody>
      </p:sp>
    </p:spTree>
    <p:extLst>
      <p:ext uri="{BB962C8B-B14F-4D97-AF65-F5344CB8AC3E}">
        <p14:creationId xmlns:p14="http://schemas.microsoft.com/office/powerpoint/2010/main" val="2651588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uadroTexto 36"/>
          <p:cNvSpPr txBox="1"/>
          <p:nvPr/>
        </p:nvSpPr>
        <p:spPr>
          <a:xfrm>
            <a:off x="2070719" y="3999625"/>
            <a:ext cx="3083742" cy="867930"/>
          </a:xfrm>
          <a:prstGeom prst="rect">
            <a:avLst/>
          </a:prstGeom>
          <a:noFill/>
        </p:spPr>
        <p:txBody>
          <a:bodyPr wrap="square" rtlCol="0">
            <a:spAutoFit/>
          </a:bodyPr>
          <a:lstStyle/>
          <a:p>
            <a:pPr defTabSz="859654"/>
            <a:r>
              <a:rPr lang="es-ES" sz="1200" b="1" dirty="0">
                <a:solidFill>
                  <a:prstClr val="white"/>
                </a:solidFill>
                <a:latin typeface="Helvetica" panose="020B0604020202020204" pitchFamily="34" charset="0"/>
                <a:cs typeface="Helvetica" panose="020B0604020202020204" pitchFamily="34" charset="0"/>
              </a:rPr>
              <a:t>Manual de Gobierno en línea</a:t>
            </a:r>
          </a:p>
          <a:p>
            <a:pPr>
              <a:spcBef>
                <a:spcPct val="20000"/>
              </a:spcBef>
              <a:defRPr/>
            </a:pPr>
            <a:r>
              <a:rPr lang="es-ES" sz="1200" dirty="0">
                <a:solidFill>
                  <a:prstClr val="white"/>
                </a:solidFill>
                <a:latin typeface="Helvetica" panose="020B0604020202020204" pitchFamily="34" charset="0"/>
                <a:cs typeface="Helvetica" panose="020B0604020202020204" pitchFamily="34" charset="0"/>
              </a:rPr>
              <a:t>Instrumento de implementación en su componente TIC para Gobierno Abierto</a:t>
            </a:r>
          </a:p>
          <a:p>
            <a:endParaRPr lang="es-ES_tradnl" sz="1200" dirty="0"/>
          </a:p>
        </p:txBody>
      </p:sp>
      <p:sp>
        <p:nvSpPr>
          <p:cNvPr id="8" name="CuadroTexto 7"/>
          <p:cNvSpPr txBox="1"/>
          <p:nvPr/>
        </p:nvSpPr>
        <p:spPr>
          <a:xfrm>
            <a:off x="8032830" y="1817225"/>
            <a:ext cx="184731" cy="308418"/>
          </a:xfrm>
          <a:prstGeom prst="rect">
            <a:avLst/>
          </a:prstGeom>
          <a:noFill/>
        </p:spPr>
        <p:txBody>
          <a:bodyPr wrap="none" rtlCol="0">
            <a:spAutoFit/>
          </a:bodyPr>
          <a:lstStyle/>
          <a:p>
            <a:endParaRPr lang="es-ES_tradnl" dirty="0"/>
          </a:p>
        </p:txBody>
      </p:sp>
      <p:sp>
        <p:nvSpPr>
          <p:cNvPr id="9" name="CuadroTexto 8"/>
          <p:cNvSpPr txBox="1"/>
          <p:nvPr/>
        </p:nvSpPr>
        <p:spPr>
          <a:xfrm>
            <a:off x="300038" y="200029"/>
            <a:ext cx="7123651" cy="1034129"/>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p>
          <a:p>
            <a:endParaRPr lang="es-ES_tradnl" sz="3600" dirty="0">
              <a:solidFill>
                <a:schemeClr val="bg1"/>
              </a:solidFill>
              <a:latin typeface="Bebas Neue" charset="0"/>
              <a:ea typeface="Bebas Neue" charset="0"/>
              <a:cs typeface="Bebas Neue" charset="0"/>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085" y="718578"/>
            <a:ext cx="7741722" cy="4531847"/>
          </a:xfrm>
          <a:prstGeom prst="rect">
            <a:avLst/>
          </a:prstGeom>
        </p:spPr>
      </p:pic>
      <p:pic>
        <p:nvPicPr>
          <p:cNvPr id="2" name="Imagen 1"/>
          <p:cNvPicPr>
            <a:picLocks noChangeAspect="1"/>
          </p:cNvPicPr>
          <p:nvPr/>
        </p:nvPicPr>
        <p:blipFill rotWithShape="1">
          <a:blip r:embed="rId4"/>
          <a:srcRect l="15494" t="30128" r="39345" b="11203"/>
          <a:stretch/>
        </p:blipFill>
        <p:spPr>
          <a:xfrm>
            <a:off x="2070719" y="1062472"/>
            <a:ext cx="5209458" cy="3805083"/>
          </a:xfrm>
          <a:prstGeom prst="rect">
            <a:avLst/>
          </a:prstGeom>
        </p:spPr>
      </p:pic>
    </p:spTree>
    <p:extLst>
      <p:ext uri="{BB962C8B-B14F-4D97-AF65-F5344CB8AC3E}">
        <p14:creationId xmlns:p14="http://schemas.microsoft.com/office/powerpoint/2010/main" val="171430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25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Imagen"/>
          <p:cNvPicPr>
            <a:picLocks noChangeAspect="1"/>
          </p:cNvPicPr>
          <p:nvPr/>
        </p:nvPicPr>
        <p:blipFill rotWithShape="1">
          <a:blip r:embed="rId3">
            <a:extLst>
              <a:ext uri="{28A0092B-C50C-407E-A947-70E740481C1C}">
                <a14:useLocalDpi xmlns:a14="http://schemas.microsoft.com/office/drawing/2010/main" val="0"/>
              </a:ext>
            </a:extLst>
          </a:blip>
          <a:srcRect l="18608" t="-1626" r="8463"/>
          <a:stretch/>
        </p:blipFill>
        <p:spPr>
          <a:xfrm>
            <a:off x="3965113" y="1085673"/>
            <a:ext cx="4357083" cy="3438828"/>
          </a:xfrm>
          <a:prstGeom prst="rect">
            <a:avLst/>
          </a:prstGeom>
        </p:spPr>
      </p:pic>
      <p:sp>
        <p:nvSpPr>
          <p:cNvPr id="6" name="CuadroTexto 5"/>
          <p:cNvSpPr txBox="1"/>
          <p:nvPr/>
        </p:nvSpPr>
        <p:spPr>
          <a:xfrm>
            <a:off x="131224" y="156188"/>
            <a:ext cx="7123651" cy="929485"/>
          </a:xfrm>
          <a:prstGeom prst="rect">
            <a:avLst/>
          </a:prstGeom>
          <a:noFill/>
        </p:spPr>
        <p:txBody>
          <a:bodyPr wrap="square" rtlCol="0">
            <a:spAutoFit/>
          </a:bodyPr>
          <a:lstStyle/>
          <a:p>
            <a:pPr>
              <a:lnSpc>
                <a:spcPct val="70000"/>
              </a:lnSpc>
            </a:pPr>
            <a:r>
              <a:rPr lang="es-ES" sz="3200" dirty="0">
                <a:solidFill>
                  <a:schemeClr val="bg1"/>
                </a:solidFill>
                <a:latin typeface="Helvetica" charset="0"/>
                <a:ea typeface="Helvetica" charset="0"/>
                <a:cs typeface="Helvetica" charset="0"/>
              </a:rPr>
              <a:t>Datos abiertos en Colombia</a:t>
            </a:r>
          </a:p>
          <a:p>
            <a:endParaRPr lang="es-ES_tradnl" sz="3200" dirty="0">
              <a:solidFill>
                <a:schemeClr val="bg1"/>
              </a:solidFill>
              <a:latin typeface="Helvetica" charset="0"/>
              <a:ea typeface="Helvetica" charset="0"/>
              <a:cs typeface="Helvetica" charset="0"/>
            </a:endParaRPr>
          </a:p>
        </p:txBody>
      </p:sp>
      <p:sp>
        <p:nvSpPr>
          <p:cNvPr id="8" name="CuadroTexto 7"/>
          <p:cNvSpPr txBox="1"/>
          <p:nvPr/>
        </p:nvSpPr>
        <p:spPr>
          <a:xfrm>
            <a:off x="337225" y="929382"/>
            <a:ext cx="3827002" cy="461665"/>
          </a:xfrm>
          <a:prstGeom prst="rect">
            <a:avLst/>
          </a:prstGeom>
          <a:noFill/>
        </p:spPr>
        <p:txBody>
          <a:bodyPr wrap="square" rtlCol="0">
            <a:spAutoFit/>
          </a:bodyPr>
          <a:lstStyle/>
          <a:p>
            <a:r>
              <a:rPr lang="es-ES" sz="2400" b="1" dirty="0">
                <a:solidFill>
                  <a:schemeClr val="tx1">
                    <a:lumMod val="75000"/>
                    <a:lumOff val="25000"/>
                  </a:schemeClr>
                </a:solidFill>
                <a:latin typeface="Helvetica LT Std" charset="0"/>
                <a:ea typeface="Helvetica LT Std" charset="0"/>
                <a:cs typeface="Helvetica LT Std" charset="0"/>
              </a:rPr>
              <a:t>Evento de Lanzamiento</a:t>
            </a:r>
            <a:endParaRPr lang="es-ES_tradnl" sz="2400" b="1" dirty="0">
              <a:solidFill>
                <a:schemeClr val="tx1">
                  <a:lumMod val="75000"/>
                  <a:lumOff val="25000"/>
                </a:schemeClr>
              </a:solidFill>
              <a:latin typeface="Helvetica LT Std" charset="0"/>
              <a:ea typeface="Helvetica LT Std" charset="0"/>
              <a:cs typeface="Helvetica LT Std" charset="0"/>
            </a:endParaRPr>
          </a:p>
        </p:txBody>
      </p:sp>
      <p:sp>
        <p:nvSpPr>
          <p:cNvPr id="9" name="CuadroTexto 8"/>
          <p:cNvSpPr txBox="1"/>
          <p:nvPr/>
        </p:nvSpPr>
        <p:spPr>
          <a:xfrm>
            <a:off x="645445" y="1595603"/>
            <a:ext cx="2163173" cy="707886"/>
          </a:xfrm>
          <a:prstGeom prst="rect">
            <a:avLst/>
          </a:prstGeom>
          <a:noFill/>
        </p:spPr>
        <p:txBody>
          <a:bodyPr wrap="square" rtlCol="0">
            <a:spAutoFit/>
          </a:bodyPr>
          <a:lstStyle/>
          <a:p>
            <a:r>
              <a:rPr lang="es-ES" sz="4000" b="1" dirty="0">
                <a:solidFill>
                  <a:srgbClr val="F49831"/>
                </a:solidFill>
                <a:latin typeface="Calibri"/>
                <a:cs typeface="Calibri"/>
              </a:rPr>
              <a:t>200 </a:t>
            </a:r>
            <a:r>
              <a:rPr lang="es-ES" sz="2000" dirty="0">
                <a:solidFill>
                  <a:srgbClr val="F49831"/>
                </a:solidFill>
                <a:latin typeface="Arial" panose="020B0604020202020204" pitchFamily="34" charset="0"/>
                <a:cs typeface="Arial" panose="020B0604020202020204" pitchFamily="34" charset="0"/>
              </a:rPr>
              <a:t>invitados</a:t>
            </a:r>
            <a:endParaRPr lang="es-ES" sz="1100" dirty="0">
              <a:solidFill>
                <a:srgbClr val="F49831"/>
              </a:solidFill>
              <a:latin typeface="Arial" panose="020B0604020202020204" pitchFamily="34" charset="0"/>
              <a:cs typeface="Arial" panose="020B0604020202020204" pitchFamily="34" charset="0"/>
            </a:endParaRPr>
          </a:p>
        </p:txBody>
      </p:sp>
      <p:sp>
        <p:nvSpPr>
          <p:cNvPr id="11" name="Rectángulo 10"/>
          <p:cNvSpPr/>
          <p:nvPr/>
        </p:nvSpPr>
        <p:spPr>
          <a:xfrm>
            <a:off x="645445" y="2508046"/>
            <a:ext cx="2722788" cy="461665"/>
          </a:xfrm>
          <a:prstGeom prst="rect">
            <a:avLst/>
          </a:prstGeom>
        </p:spPr>
        <p:txBody>
          <a:bodyPr wrap="square">
            <a:spAutoFit/>
          </a:bodyPr>
          <a:lstStyle/>
          <a:p>
            <a:r>
              <a:rPr lang="es-ES" sz="2400" b="1" dirty="0">
                <a:solidFill>
                  <a:srgbClr val="E84537"/>
                </a:solidFill>
                <a:latin typeface="Arial" panose="020B0604020202020204" pitchFamily="34" charset="0"/>
                <a:cs typeface="Arial" panose="020B0604020202020204" pitchFamily="34" charset="0"/>
              </a:rPr>
              <a:t>Nueva  </a:t>
            </a:r>
            <a:r>
              <a:rPr lang="es-ES" sz="2000" dirty="0">
                <a:solidFill>
                  <a:srgbClr val="E84537"/>
                </a:solidFill>
                <a:latin typeface="Arial" panose="020B0604020202020204" pitchFamily="34" charset="0"/>
                <a:cs typeface="Arial" panose="020B0604020202020204" pitchFamily="34" charset="0"/>
              </a:rPr>
              <a:t>Plataforma</a:t>
            </a:r>
            <a:endParaRPr lang="es-ES" sz="2400" dirty="0">
              <a:solidFill>
                <a:srgbClr val="E84537"/>
              </a:solidFill>
              <a:latin typeface="Arial" panose="020B0604020202020204" pitchFamily="34" charset="0"/>
              <a:cs typeface="Arial" panose="020B0604020202020204" pitchFamily="34" charset="0"/>
            </a:endParaRPr>
          </a:p>
        </p:txBody>
      </p:sp>
      <p:sp>
        <p:nvSpPr>
          <p:cNvPr id="13" name="CuadroTexto 12"/>
          <p:cNvSpPr txBox="1"/>
          <p:nvPr/>
        </p:nvSpPr>
        <p:spPr>
          <a:xfrm>
            <a:off x="570209" y="3189655"/>
            <a:ext cx="2873259" cy="461665"/>
          </a:xfrm>
          <a:prstGeom prst="rect">
            <a:avLst/>
          </a:prstGeom>
          <a:noFill/>
        </p:spPr>
        <p:txBody>
          <a:bodyPr wrap="square" rtlCol="0">
            <a:spAutoFit/>
          </a:bodyPr>
          <a:lstStyle/>
          <a:p>
            <a:r>
              <a:rPr lang="es-ES" sz="2400" b="1">
                <a:solidFill>
                  <a:srgbClr val="59CDCC"/>
                </a:solidFill>
                <a:latin typeface="Calibri"/>
                <a:cs typeface="Calibri"/>
              </a:rPr>
              <a:t>Emprende</a:t>
            </a:r>
            <a:r>
              <a:rPr lang="es-ES" sz="2400" b="1" dirty="0">
                <a:solidFill>
                  <a:srgbClr val="59CDCC"/>
                </a:solidFill>
                <a:latin typeface="Calibri"/>
                <a:cs typeface="Calibri"/>
              </a:rPr>
              <a:t> </a:t>
            </a:r>
            <a:r>
              <a:rPr lang="es-ES" sz="1800">
                <a:solidFill>
                  <a:srgbClr val="59CDCC"/>
                </a:solidFill>
                <a:latin typeface="Arial" panose="020B0604020202020204" pitchFamily="34" charset="0"/>
                <a:cs typeface="Arial" panose="020B0604020202020204" pitchFamily="34" charset="0"/>
              </a:rPr>
              <a:t>Con </a:t>
            </a:r>
            <a:r>
              <a:rPr lang="es-ES" sz="1800" dirty="0">
                <a:solidFill>
                  <a:srgbClr val="59CDCC"/>
                </a:solidFill>
                <a:latin typeface="Arial" panose="020B0604020202020204" pitchFamily="34" charset="0"/>
                <a:cs typeface="Arial" panose="020B0604020202020204" pitchFamily="34" charset="0"/>
              </a:rPr>
              <a:t>Datos</a:t>
            </a:r>
          </a:p>
        </p:txBody>
      </p:sp>
    </p:spTree>
    <p:extLst>
      <p:ext uri="{BB962C8B-B14F-4D97-AF65-F5344CB8AC3E}">
        <p14:creationId xmlns:p14="http://schemas.microsoft.com/office/powerpoint/2010/main" val="2870898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8032830" y="1817225"/>
            <a:ext cx="184731" cy="308418"/>
          </a:xfrm>
          <a:prstGeom prst="rect">
            <a:avLst/>
          </a:prstGeom>
          <a:noFill/>
        </p:spPr>
        <p:txBody>
          <a:bodyPr wrap="none" rtlCol="0">
            <a:spAutoFit/>
          </a:bodyPr>
          <a:lstStyle/>
          <a:p>
            <a:endParaRPr lang="es-ES_tradnl" dirty="0"/>
          </a:p>
        </p:txBody>
      </p:sp>
      <p:pic>
        <p:nvPicPr>
          <p:cNvPr id="10" name="Picture 2" descr="https://pbs.twimg.com/media/Cmy0u71W8AAwjfQ.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291" y="1000849"/>
            <a:ext cx="2755100" cy="38625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4566959" y="1000849"/>
            <a:ext cx="4380271" cy="3200876"/>
          </a:xfrm>
          <a:prstGeom prst="rect">
            <a:avLst/>
          </a:prstGeom>
        </p:spPr>
        <p:txBody>
          <a:bodyPr wrap="square">
            <a:spAutoFit/>
          </a:bodyPr>
          <a:lstStyle/>
          <a:p>
            <a:r>
              <a:rPr lang="es-ES" sz="4000" dirty="0">
                <a:solidFill>
                  <a:srgbClr val="00B050"/>
                </a:solidFill>
                <a:latin typeface="Helvetica" panose="020B0604020202020204" pitchFamily="34" charset="0"/>
                <a:cs typeface="Helvetica" panose="020B0604020202020204" pitchFamily="34" charset="0"/>
              </a:rPr>
              <a:t>+</a:t>
            </a:r>
            <a:r>
              <a:rPr lang="es-CO" sz="1800" dirty="0">
                <a:solidFill>
                  <a:schemeClr val="bg1">
                    <a:lumMod val="50000"/>
                  </a:schemeClr>
                </a:solidFill>
                <a:latin typeface="Helvetica" panose="020B0604020202020204" pitchFamily="34" charset="0"/>
                <a:cs typeface="Helvetica" panose="020B0604020202020204" pitchFamily="34" charset="0"/>
              </a:rPr>
              <a:t> </a:t>
            </a:r>
            <a:r>
              <a:rPr lang="es-CO" sz="2800" b="1" dirty="0">
                <a:solidFill>
                  <a:srgbClr val="00B050"/>
                </a:solidFill>
                <a:latin typeface="Helvetica" panose="020B0604020202020204" pitchFamily="34" charset="0"/>
                <a:cs typeface="Helvetica" panose="020B0604020202020204" pitchFamily="34" charset="0"/>
              </a:rPr>
              <a:t>500</a:t>
            </a:r>
            <a:r>
              <a:rPr lang="es-CO" sz="2800" dirty="0">
                <a:solidFill>
                  <a:srgbClr val="00B050"/>
                </a:solidFill>
                <a:latin typeface="Helvetica" panose="020B0604020202020204" pitchFamily="34" charset="0"/>
                <a:cs typeface="Helvetica" panose="020B0604020202020204" pitchFamily="34" charset="0"/>
              </a:rPr>
              <a:t> </a:t>
            </a:r>
            <a:r>
              <a:rPr lang="es-CO" sz="1800" dirty="0">
                <a:solidFill>
                  <a:schemeClr val="bg1">
                    <a:lumMod val="50000"/>
                  </a:schemeClr>
                </a:solidFill>
                <a:latin typeface="Helvetica" panose="020B0604020202020204" pitchFamily="34" charset="0"/>
                <a:cs typeface="Helvetica" panose="020B0604020202020204" pitchFamily="34" charset="0"/>
              </a:rPr>
              <a:t>asistentes nacionales e internacionales </a:t>
            </a:r>
          </a:p>
          <a:p>
            <a:endParaRPr lang="es-CO" sz="1800" dirty="0">
              <a:solidFill>
                <a:schemeClr val="bg1">
                  <a:lumMod val="50000"/>
                </a:schemeClr>
              </a:solidFill>
              <a:latin typeface="Helvetica" panose="020B0604020202020204" pitchFamily="34" charset="0"/>
              <a:cs typeface="Helvetica" panose="020B0604020202020204" pitchFamily="34" charset="0"/>
            </a:endParaRPr>
          </a:p>
          <a:p>
            <a:r>
              <a:rPr lang="es-CO" sz="1800" dirty="0">
                <a:solidFill>
                  <a:schemeClr val="bg1">
                    <a:lumMod val="50000"/>
                  </a:schemeClr>
                </a:solidFill>
                <a:latin typeface="Helvetica" panose="020B0604020202020204" pitchFamily="34" charset="0"/>
                <a:cs typeface="Helvetica" panose="020B0604020202020204" pitchFamily="34" charset="0"/>
              </a:rPr>
              <a:t>Las </a:t>
            </a:r>
            <a:r>
              <a:rPr lang="es-CO" sz="2400" dirty="0">
                <a:solidFill>
                  <a:srgbClr val="00B050"/>
                </a:solidFill>
                <a:latin typeface="Helvetica" panose="020B0604020202020204" pitchFamily="34" charset="0"/>
                <a:cs typeface="Helvetica" panose="020B0604020202020204" pitchFamily="34" charset="0"/>
              </a:rPr>
              <a:t>mejores</a:t>
            </a:r>
            <a:r>
              <a:rPr lang="es-CO" sz="2400" dirty="0">
                <a:solidFill>
                  <a:schemeClr val="bg1">
                    <a:lumMod val="50000"/>
                  </a:schemeClr>
                </a:solidFill>
                <a:latin typeface="Helvetica" panose="020B0604020202020204" pitchFamily="34" charset="0"/>
                <a:cs typeface="Helvetica" panose="020B0604020202020204" pitchFamily="34" charset="0"/>
              </a:rPr>
              <a:t> </a:t>
            </a:r>
            <a:r>
              <a:rPr lang="es-CO" sz="2400" dirty="0">
                <a:solidFill>
                  <a:srgbClr val="00B050"/>
                </a:solidFill>
                <a:latin typeface="Helvetica" panose="020B0604020202020204" pitchFamily="34" charset="0"/>
                <a:cs typeface="Helvetica" panose="020B0604020202020204" pitchFamily="34" charset="0"/>
              </a:rPr>
              <a:t>experiencias </a:t>
            </a:r>
            <a:r>
              <a:rPr lang="es-CO" sz="1800" dirty="0">
                <a:solidFill>
                  <a:schemeClr val="bg1">
                    <a:lumMod val="50000"/>
                  </a:schemeClr>
                </a:solidFill>
                <a:latin typeface="Helvetica" panose="020B0604020202020204" pitchFamily="34" charset="0"/>
                <a:cs typeface="Helvetica" panose="020B0604020202020204" pitchFamily="34" charset="0"/>
              </a:rPr>
              <a:t>de Datos Abiertos en la Región </a:t>
            </a:r>
          </a:p>
          <a:p>
            <a:endParaRPr lang="es-CO" sz="1800" dirty="0">
              <a:solidFill>
                <a:schemeClr val="bg1">
                  <a:lumMod val="50000"/>
                </a:schemeClr>
              </a:solidFill>
              <a:latin typeface="Helvetica" panose="020B0604020202020204" pitchFamily="34" charset="0"/>
              <a:cs typeface="Helvetica" panose="020B0604020202020204" pitchFamily="34" charset="0"/>
            </a:endParaRPr>
          </a:p>
          <a:p>
            <a:r>
              <a:rPr lang="es-CO" sz="1800" dirty="0">
                <a:solidFill>
                  <a:schemeClr val="bg1">
                    <a:lumMod val="50000"/>
                  </a:schemeClr>
                </a:solidFill>
                <a:latin typeface="Helvetica" panose="020B0604020202020204" pitchFamily="34" charset="0"/>
                <a:cs typeface="Helvetica" panose="020B0604020202020204" pitchFamily="34" charset="0"/>
              </a:rPr>
              <a:t>Convergen </a:t>
            </a:r>
            <a:r>
              <a:rPr lang="es-CO" sz="2400" dirty="0">
                <a:solidFill>
                  <a:srgbClr val="00B050"/>
                </a:solidFill>
                <a:latin typeface="Helvetica" panose="020B0604020202020204" pitchFamily="34" charset="0"/>
                <a:cs typeface="Helvetica" panose="020B0604020202020204" pitchFamily="34" charset="0"/>
              </a:rPr>
              <a:t>sociedad civil y Gobierno </a:t>
            </a:r>
            <a:r>
              <a:rPr lang="es-CO" sz="1800" dirty="0">
                <a:solidFill>
                  <a:schemeClr val="bg1">
                    <a:lumMod val="50000"/>
                  </a:schemeClr>
                </a:solidFill>
                <a:latin typeface="Helvetica" panose="020B0604020202020204" pitchFamily="34" charset="0"/>
                <a:cs typeface="Helvetica" panose="020B0604020202020204" pitchFamily="34" charset="0"/>
              </a:rPr>
              <a:t>en torno al tema de datos abiertos </a:t>
            </a:r>
          </a:p>
        </p:txBody>
      </p:sp>
      <p:sp>
        <p:nvSpPr>
          <p:cNvPr id="6" name="CuadroTexto 5"/>
          <p:cNvSpPr txBox="1"/>
          <p:nvPr/>
        </p:nvSpPr>
        <p:spPr>
          <a:xfrm>
            <a:off x="131224" y="156188"/>
            <a:ext cx="7123651" cy="929485"/>
          </a:xfrm>
          <a:prstGeom prst="rect">
            <a:avLst/>
          </a:prstGeom>
          <a:noFill/>
        </p:spPr>
        <p:txBody>
          <a:bodyPr wrap="square" rtlCol="0">
            <a:spAutoFit/>
          </a:bodyPr>
          <a:lstStyle/>
          <a:p>
            <a:pPr>
              <a:lnSpc>
                <a:spcPct val="70000"/>
              </a:lnSpc>
            </a:pPr>
            <a:r>
              <a:rPr lang="es-ES" sz="3200" dirty="0">
                <a:solidFill>
                  <a:schemeClr val="bg1"/>
                </a:solidFill>
                <a:latin typeface="Helvetica" charset="0"/>
                <a:ea typeface="Helvetica" charset="0"/>
                <a:cs typeface="Helvetica" charset="0"/>
              </a:rPr>
              <a:t>Datos abiertos en Colombia</a:t>
            </a:r>
          </a:p>
          <a:p>
            <a:endParaRPr lang="es-ES_tradnl" sz="3200" dirty="0">
              <a:solidFill>
                <a:schemeClr val="bg1"/>
              </a:solidFill>
              <a:latin typeface="Helvetica" charset="0"/>
              <a:ea typeface="Helvetica" charset="0"/>
              <a:cs typeface="Helvetica" charset="0"/>
            </a:endParaRPr>
          </a:p>
        </p:txBody>
      </p:sp>
      <p:sp>
        <p:nvSpPr>
          <p:cNvPr id="3" name="CuadroTexto 2"/>
          <p:cNvSpPr txBox="1"/>
          <p:nvPr/>
        </p:nvSpPr>
        <p:spPr>
          <a:xfrm>
            <a:off x="2017621" y="5160361"/>
            <a:ext cx="2226892" cy="554639"/>
          </a:xfrm>
          <a:prstGeom prst="rect">
            <a:avLst/>
          </a:prstGeom>
          <a:noFill/>
        </p:spPr>
        <p:txBody>
          <a:bodyPr wrap="none" rtlCol="0">
            <a:spAutoFit/>
          </a:bodyPr>
          <a:lstStyle/>
          <a:p>
            <a:r>
              <a:rPr lang="es-ES" sz="1600" b="1" dirty="0">
                <a:solidFill>
                  <a:srgbClr val="00B050"/>
                </a:solidFill>
                <a:latin typeface="Helvetica" panose="020B0604020202020204" pitchFamily="34" charset="0"/>
                <a:cs typeface="Helvetica" panose="020B0604020202020204" pitchFamily="34" charset="0"/>
              </a:rPr>
              <a:t>2- 4 Noviembre 2016 </a:t>
            </a:r>
          </a:p>
          <a:p>
            <a:endParaRPr lang="es-CO" dirty="0"/>
          </a:p>
        </p:txBody>
      </p:sp>
    </p:spTree>
    <p:extLst>
      <p:ext uri="{BB962C8B-B14F-4D97-AF65-F5344CB8AC3E}">
        <p14:creationId xmlns:p14="http://schemas.microsoft.com/office/powerpoint/2010/main" val="1647950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8"/>
            <a:ext cx="6868949" cy="480131"/>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Datos abiertos en Colombia</a:t>
            </a:r>
            <a:endParaRPr lang="es-ES_tradnl" sz="3600" dirty="0">
              <a:solidFill>
                <a:schemeClr val="bg1"/>
              </a:solidFill>
              <a:latin typeface="Bebas Neue" charset="0"/>
              <a:ea typeface="Bebas Neue" charset="0"/>
              <a:cs typeface="Bebas Neue" charset="0"/>
            </a:endParaRPr>
          </a:p>
        </p:txBody>
      </p:sp>
      <p:sp>
        <p:nvSpPr>
          <p:cNvPr id="37" name="CuadroTexto 36"/>
          <p:cNvSpPr txBox="1"/>
          <p:nvPr/>
        </p:nvSpPr>
        <p:spPr>
          <a:xfrm>
            <a:off x="2070719" y="3999625"/>
            <a:ext cx="3083742" cy="867930"/>
          </a:xfrm>
          <a:prstGeom prst="rect">
            <a:avLst/>
          </a:prstGeom>
          <a:noFill/>
        </p:spPr>
        <p:txBody>
          <a:bodyPr wrap="square" rtlCol="0">
            <a:spAutoFit/>
          </a:bodyPr>
          <a:lstStyle/>
          <a:p>
            <a:pPr defTabSz="859654"/>
            <a:r>
              <a:rPr lang="es-ES" sz="1200" b="1" dirty="0">
                <a:solidFill>
                  <a:prstClr val="white"/>
                </a:solidFill>
                <a:latin typeface="Helvetica" panose="020B0604020202020204" pitchFamily="34" charset="0"/>
                <a:cs typeface="Helvetica" panose="020B0604020202020204" pitchFamily="34" charset="0"/>
              </a:rPr>
              <a:t>Manual de Gobierno en línea</a:t>
            </a:r>
          </a:p>
          <a:p>
            <a:pPr>
              <a:spcBef>
                <a:spcPct val="20000"/>
              </a:spcBef>
              <a:defRPr/>
            </a:pPr>
            <a:r>
              <a:rPr lang="es-ES" sz="1200" dirty="0">
                <a:solidFill>
                  <a:prstClr val="white"/>
                </a:solidFill>
                <a:latin typeface="Helvetica" panose="020B0604020202020204" pitchFamily="34" charset="0"/>
                <a:cs typeface="Helvetica" panose="020B0604020202020204" pitchFamily="34" charset="0"/>
              </a:rPr>
              <a:t>Instrumento de implementación en su componente TIC para Gobierno Abierto</a:t>
            </a:r>
          </a:p>
          <a:p>
            <a:endParaRPr lang="es-ES_tradnl" sz="1200" dirty="0"/>
          </a:p>
        </p:txBody>
      </p:sp>
      <p:sp>
        <p:nvSpPr>
          <p:cNvPr id="8" name="CuadroTexto 7"/>
          <p:cNvSpPr txBox="1"/>
          <p:nvPr/>
        </p:nvSpPr>
        <p:spPr>
          <a:xfrm>
            <a:off x="8032830" y="1817225"/>
            <a:ext cx="184731" cy="308418"/>
          </a:xfrm>
          <a:prstGeom prst="rect">
            <a:avLst/>
          </a:prstGeom>
          <a:noFill/>
        </p:spPr>
        <p:txBody>
          <a:bodyPr wrap="none" rtlCol="0">
            <a:spAutoFit/>
          </a:bodyPr>
          <a:lstStyle/>
          <a:p>
            <a:endParaRPr lang="es-ES_tradnl" dirty="0"/>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678" y="1324512"/>
            <a:ext cx="2561492" cy="1091419"/>
          </a:xfrm>
          <a:prstGeom prst="rect">
            <a:avLst/>
          </a:prstGeom>
        </p:spPr>
      </p:pic>
      <p:pic>
        <p:nvPicPr>
          <p:cNvPr id="9" name="Imagen 8" descr="Mapa de colombia-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131" y="715188"/>
            <a:ext cx="3862875" cy="5116164"/>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114" y="2125643"/>
            <a:ext cx="5076113" cy="3136422"/>
          </a:xfrm>
          <a:prstGeom prst="rect">
            <a:avLst/>
          </a:prstGeom>
        </p:spPr>
      </p:pic>
      <p:sp>
        <p:nvSpPr>
          <p:cNvPr id="11" name="CuadroTexto 10"/>
          <p:cNvSpPr txBox="1"/>
          <p:nvPr/>
        </p:nvSpPr>
        <p:spPr>
          <a:xfrm>
            <a:off x="2230210" y="2996717"/>
            <a:ext cx="1585690" cy="461665"/>
          </a:xfrm>
          <a:prstGeom prst="rect">
            <a:avLst/>
          </a:prstGeom>
          <a:noFill/>
        </p:spPr>
        <p:txBody>
          <a:bodyPr wrap="none" rtlCol="0">
            <a:spAutoFit/>
          </a:bodyPr>
          <a:lstStyle/>
          <a:p>
            <a:r>
              <a:rPr lang="es-ES" sz="2400" b="1" dirty="0">
                <a:solidFill>
                  <a:schemeClr val="bg1"/>
                </a:solidFill>
                <a:latin typeface="Arial" panose="020B0604020202020204" pitchFamily="34" charset="0"/>
                <a:cs typeface="Arial" panose="020B0604020202020204" pitchFamily="34" charset="0"/>
              </a:rPr>
              <a:t>Colombia</a:t>
            </a:r>
          </a:p>
        </p:txBody>
      </p:sp>
      <p:pic>
        <p:nvPicPr>
          <p:cNvPr id="15" name="Imagen 14"/>
          <p:cNvPicPr>
            <a:picLocks noChangeAspect="1"/>
          </p:cNvPicPr>
          <p:nvPr/>
        </p:nvPicPr>
        <p:blipFill>
          <a:blip r:embed="rId6"/>
          <a:stretch>
            <a:fillRect/>
          </a:stretch>
        </p:blipFill>
        <p:spPr>
          <a:xfrm>
            <a:off x="5186213" y="2501195"/>
            <a:ext cx="2364942" cy="619389"/>
          </a:xfrm>
          <a:prstGeom prst="rect">
            <a:avLst/>
          </a:prstGeom>
        </p:spPr>
      </p:pic>
      <p:pic>
        <p:nvPicPr>
          <p:cNvPr id="17" name="Imagen 16"/>
          <p:cNvPicPr>
            <a:picLocks noChangeAspect="1"/>
          </p:cNvPicPr>
          <p:nvPr/>
        </p:nvPicPr>
        <p:blipFill>
          <a:blip r:embed="rId7"/>
          <a:stretch>
            <a:fillRect/>
          </a:stretch>
        </p:blipFill>
        <p:spPr>
          <a:xfrm>
            <a:off x="5182110" y="970929"/>
            <a:ext cx="2369045" cy="339385"/>
          </a:xfrm>
          <a:prstGeom prst="rect">
            <a:avLst/>
          </a:prstGeom>
        </p:spPr>
      </p:pic>
      <p:sp>
        <p:nvSpPr>
          <p:cNvPr id="18" name="CuadroTexto 17"/>
          <p:cNvSpPr txBox="1"/>
          <p:nvPr/>
        </p:nvSpPr>
        <p:spPr>
          <a:xfrm>
            <a:off x="5580089" y="1534277"/>
            <a:ext cx="1588898" cy="707886"/>
          </a:xfrm>
          <a:prstGeom prst="rect">
            <a:avLst/>
          </a:prstGeom>
          <a:noFill/>
        </p:spPr>
        <p:txBody>
          <a:bodyPr wrap="none" rtlCol="0">
            <a:spAutoFit/>
          </a:bodyPr>
          <a:lstStyle/>
          <a:p>
            <a:pPr algn="ctr"/>
            <a:r>
              <a:rPr lang="es-CO" sz="2000" dirty="0">
                <a:solidFill>
                  <a:schemeClr val="bg1"/>
                </a:solidFill>
                <a:latin typeface="Bebas Neue" charset="0"/>
                <a:ea typeface="Bebas Neue" charset="0"/>
                <a:cs typeface="Bebas Neue" charset="0"/>
              </a:rPr>
              <a:t>#1 en el América</a:t>
            </a:r>
          </a:p>
          <a:p>
            <a:pPr algn="ctr"/>
            <a:r>
              <a:rPr lang="es-CO" sz="2000" dirty="0">
                <a:solidFill>
                  <a:schemeClr val="bg1"/>
                </a:solidFill>
                <a:latin typeface="Bebas Neue" charset="0"/>
                <a:ea typeface="Bebas Neue" charset="0"/>
                <a:cs typeface="Bebas Neue" charset="0"/>
              </a:rPr>
              <a:t>#4 en el Mundo</a:t>
            </a:r>
          </a:p>
        </p:txBody>
      </p:sp>
      <p:pic>
        <p:nvPicPr>
          <p:cNvPr id="19" name="Imagen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093678" y="3227550"/>
            <a:ext cx="2561492" cy="45720"/>
          </a:xfrm>
          <a:prstGeom prst="rect">
            <a:avLst/>
          </a:prstGeom>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093678" y="2330667"/>
            <a:ext cx="2561492" cy="45720"/>
          </a:xfrm>
          <a:prstGeom prst="rect">
            <a:avLst/>
          </a:prstGeom>
        </p:spPr>
      </p:pic>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461" y="3319691"/>
            <a:ext cx="2561492" cy="1091419"/>
          </a:xfrm>
          <a:prstGeom prst="rect">
            <a:avLst/>
          </a:prstGeom>
        </p:spPr>
      </p:pic>
      <p:sp>
        <p:nvSpPr>
          <p:cNvPr id="21" name="CuadroTexto 20"/>
          <p:cNvSpPr txBox="1"/>
          <p:nvPr/>
        </p:nvSpPr>
        <p:spPr>
          <a:xfrm>
            <a:off x="5381189" y="3529456"/>
            <a:ext cx="2108269" cy="707886"/>
          </a:xfrm>
          <a:prstGeom prst="rect">
            <a:avLst/>
          </a:prstGeom>
          <a:noFill/>
        </p:spPr>
        <p:txBody>
          <a:bodyPr wrap="none" rtlCol="0">
            <a:spAutoFit/>
          </a:bodyPr>
          <a:lstStyle/>
          <a:p>
            <a:pPr algn="ctr"/>
            <a:r>
              <a:rPr lang="es-CO" sz="2000" dirty="0">
                <a:solidFill>
                  <a:schemeClr val="bg1"/>
                </a:solidFill>
                <a:latin typeface="Bebas Neue" charset="0"/>
                <a:ea typeface="Bebas Neue" charset="0"/>
                <a:cs typeface="Bebas Neue" charset="0"/>
              </a:rPr>
              <a:t>#4 en el LA</a:t>
            </a:r>
          </a:p>
          <a:p>
            <a:pPr algn="ctr"/>
            <a:r>
              <a:rPr lang="es-CO" sz="2000" dirty="0">
                <a:solidFill>
                  <a:schemeClr val="bg1"/>
                </a:solidFill>
                <a:latin typeface="Bebas Neue" charset="0"/>
                <a:ea typeface="Bebas Neue" charset="0"/>
                <a:cs typeface="Bebas Neue" charset="0"/>
              </a:rPr>
              <a:t>#28 en el Mundo</a:t>
            </a:r>
          </a:p>
        </p:txBody>
      </p:sp>
    </p:spTree>
    <p:extLst>
      <p:ext uri="{BB962C8B-B14F-4D97-AF65-F5344CB8AC3E}">
        <p14:creationId xmlns:p14="http://schemas.microsoft.com/office/powerpoint/2010/main" val="294446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674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038" y="200028"/>
            <a:ext cx="9013779" cy="480131"/>
          </a:xfrm>
          <a:prstGeom prst="rect">
            <a:avLst/>
          </a:prstGeom>
          <a:noFill/>
        </p:spPr>
        <p:txBody>
          <a:bodyPr wrap="square" rtlCol="0">
            <a:spAutoFit/>
          </a:bodyPr>
          <a:lstStyle/>
          <a:p>
            <a:pPr>
              <a:lnSpc>
                <a:spcPct val="70000"/>
              </a:lnSpc>
            </a:pPr>
            <a:r>
              <a:rPr lang="es-ES" sz="3600" b="1" dirty="0">
                <a:solidFill>
                  <a:schemeClr val="bg1"/>
                </a:solidFill>
                <a:latin typeface="Bebas Neue" charset="0"/>
                <a:ea typeface="Bebas Neue" charset="0"/>
                <a:cs typeface="Bebas Neue" charset="0"/>
              </a:rPr>
              <a:t>Retos y oportunidades Datos Abiertos</a:t>
            </a:r>
            <a:endParaRPr lang="es-ES_tradnl" sz="3600" dirty="0">
              <a:solidFill>
                <a:schemeClr val="bg1"/>
              </a:solidFill>
              <a:latin typeface="Bebas Neue" charset="0"/>
              <a:ea typeface="Bebas Neue" charset="0"/>
              <a:cs typeface="Bebas Neue"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44" y="871427"/>
            <a:ext cx="7054620" cy="1967346"/>
          </a:xfrm>
          <a:prstGeom prst="rect">
            <a:avLst/>
          </a:prstGeom>
        </p:spPr>
      </p:pic>
      <p:sp>
        <p:nvSpPr>
          <p:cNvPr id="5" name="CuadroTexto 4"/>
          <p:cNvSpPr txBox="1"/>
          <p:nvPr/>
        </p:nvSpPr>
        <p:spPr>
          <a:xfrm>
            <a:off x="1720818" y="1110240"/>
            <a:ext cx="5240421" cy="1815882"/>
          </a:xfrm>
          <a:prstGeom prst="rect">
            <a:avLst/>
          </a:prstGeom>
          <a:noFill/>
        </p:spPr>
        <p:txBody>
          <a:bodyPr wrap="square" rtlCol="0">
            <a:spAutoFit/>
          </a:bodyPr>
          <a:lstStyle/>
          <a:p>
            <a:pPr marL="642366" lvl="1" indent="-285750">
              <a:buFont typeface="Arial" charset="0"/>
              <a:buChar char="•"/>
            </a:pPr>
            <a:r>
              <a:rPr lang="es-CO" sz="1600" b="0" dirty="0">
                <a:solidFill>
                  <a:schemeClr val="bg1"/>
                </a:solidFill>
                <a:latin typeface="Helvetica" charset="0"/>
                <a:ea typeface="Helvetica" charset="0"/>
                <a:cs typeface="Helvetica" charset="0"/>
              </a:rPr>
              <a:t>Identificación de los datos que generan mayor valor</a:t>
            </a:r>
          </a:p>
          <a:p>
            <a:pPr marL="642366" lvl="1" indent="-285750">
              <a:buFont typeface="Arial" charset="0"/>
              <a:buChar char="•"/>
            </a:pPr>
            <a:r>
              <a:rPr lang="es-CO" sz="1600" b="0" dirty="0">
                <a:solidFill>
                  <a:schemeClr val="bg1"/>
                </a:solidFill>
                <a:latin typeface="Helvetica" charset="0"/>
                <a:ea typeface="Helvetica" charset="0"/>
                <a:cs typeface="Helvetica" charset="0"/>
              </a:rPr>
              <a:t>Mejorar la calidad de la información</a:t>
            </a:r>
          </a:p>
          <a:p>
            <a:pPr marL="642366" lvl="1" indent="-285750">
              <a:buFont typeface="Arial" charset="0"/>
              <a:buChar char="•"/>
            </a:pPr>
            <a:r>
              <a:rPr lang="es-CO" sz="1600" b="0" dirty="0">
                <a:solidFill>
                  <a:schemeClr val="bg1"/>
                </a:solidFill>
                <a:latin typeface="Helvetica" charset="0"/>
                <a:ea typeface="Helvetica" charset="0"/>
                <a:cs typeface="Helvetica" charset="0"/>
              </a:rPr>
              <a:t>Incrementar el uso de los datos (Periodismo,</a:t>
            </a:r>
          </a:p>
          <a:p>
            <a:pPr lvl="1"/>
            <a:r>
              <a:rPr lang="es-CO" sz="1600" dirty="0">
                <a:solidFill>
                  <a:schemeClr val="bg1"/>
                </a:solidFill>
                <a:latin typeface="Helvetica" charset="0"/>
                <a:ea typeface="Helvetica" charset="0"/>
                <a:cs typeface="Helvetica" charset="0"/>
              </a:rPr>
              <a:t>     </a:t>
            </a:r>
            <a:r>
              <a:rPr lang="es-CO" sz="1600" b="0" dirty="0">
                <a:solidFill>
                  <a:schemeClr val="bg1"/>
                </a:solidFill>
                <a:latin typeface="Helvetica" charset="0"/>
                <a:ea typeface="Helvetica" charset="0"/>
                <a:cs typeface="Helvetica" charset="0"/>
              </a:rPr>
              <a:t> investigación)</a:t>
            </a:r>
          </a:p>
          <a:p>
            <a:pPr marL="642366" lvl="1" indent="-285750">
              <a:buFont typeface="Arial" charset="0"/>
              <a:buChar char="•"/>
            </a:pPr>
            <a:r>
              <a:rPr lang="es-CO" sz="1600" b="0" dirty="0">
                <a:solidFill>
                  <a:schemeClr val="bg1"/>
                </a:solidFill>
                <a:latin typeface="Helvetica" charset="0"/>
                <a:ea typeface="Helvetica" charset="0"/>
                <a:cs typeface="Helvetica" charset="0"/>
              </a:rPr>
              <a:t>Promoción y difusión</a:t>
            </a:r>
          </a:p>
          <a:p>
            <a:pPr marL="285750" indent="-285750">
              <a:buFont typeface="Arial" charset="0"/>
              <a:buChar char="•"/>
            </a:pPr>
            <a:endParaRPr lang="es-ES_tradnl" sz="1600" dirty="0">
              <a:solidFill>
                <a:schemeClr val="bg1"/>
              </a:solidFill>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00" y="738690"/>
            <a:ext cx="1381894" cy="2141408"/>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971510"/>
            <a:ext cx="7772400" cy="1967346"/>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198" y="2541429"/>
            <a:ext cx="1381894" cy="2141408"/>
          </a:xfrm>
          <a:prstGeom prst="rect">
            <a:avLst/>
          </a:prstGeom>
        </p:spPr>
      </p:pic>
      <p:sp>
        <p:nvSpPr>
          <p:cNvPr id="12" name="CuadroTexto 11"/>
          <p:cNvSpPr txBox="1"/>
          <p:nvPr/>
        </p:nvSpPr>
        <p:spPr>
          <a:xfrm>
            <a:off x="1371600" y="3132414"/>
            <a:ext cx="5963163" cy="1815882"/>
          </a:xfrm>
          <a:prstGeom prst="rect">
            <a:avLst/>
          </a:prstGeom>
          <a:noFill/>
        </p:spPr>
        <p:txBody>
          <a:bodyPr wrap="square" rtlCol="0">
            <a:spAutoFit/>
          </a:bodyPr>
          <a:lstStyle/>
          <a:p>
            <a:pPr marL="642366" lvl="1" indent="-285750">
              <a:buFont typeface="Arial" charset="0"/>
              <a:buChar char="•"/>
            </a:pPr>
            <a:r>
              <a:rPr lang="es-ES_tradnl" sz="1600" dirty="0">
                <a:solidFill>
                  <a:schemeClr val="bg1"/>
                </a:solidFill>
                <a:latin typeface="Helvetica" charset="0"/>
                <a:ea typeface="Helvetica" charset="0"/>
                <a:cs typeface="Helvetica" charset="0"/>
              </a:rPr>
              <a:t>Involucrar a otros actores(Academia, periodistas, </a:t>
            </a:r>
            <a:r>
              <a:rPr lang="es-ES_tradnl" sz="1600" dirty="0" err="1">
                <a:solidFill>
                  <a:schemeClr val="bg1"/>
                </a:solidFill>
                <a:latin typeface="Helvetica" charset="0"/>
                <a:ea typeface="Helvetica" charset="0"/>
                <a:cs typeface="Helvetica" charset="0"/>
              </a:rPr>
              <a:t>ONG´s</a:t>
            </a:r>
            <a:r>
              <a:rPr lang="es-ES_tradnl" sz="1600" dirty="0">
                <a:solidFill>
                  <a:schemeClr val="bg1"/>
                </a:solidFill>
                <a:latin typeface="Helvetica" charset="0"/>
                <a:ea typeface="Helvetica" charset="0"/>
                <a:cs typeface="Helvetica" charset="0"/>
              </a:rPr>
              <a:t>, Industria)</a:t>
            </a:r>
            <a:endParaRPr lang="es-CO" sz="1600" dirty="0">
              <a:solidFill>
                <a:schemeClr val="bg1"/>
              </a:solidFill>
              <a:latin typeface="Helvetica" charset="0"/>
              <a:ea typeface="Helvetica" charset="0"/>
              <a:cs typeface="Helvetica" charset="0"/>
            </a:endParaRPr>
          </a:p>
          <a:p>
            <a:pPr marL="642366" lvl="1" indent="-285750">
              <a:buFont typeface="Arial" charset="0"/>
              <a:buChar char="•"/>
            </a:pPr>
            <a:r>
              <a:rPr lang="es-ES_tradnl" sz="1600" dirty="0">
                <a:solidFill>
                  <a:schemeClr val="bg1"/>
                </a:solidFill>
                <a:latin typeface="Helvetica" charset="0"/>
                <a:ea typeface="Helvetica" charset="0"/>
                <a:cs typeface="Helvetica" charset="0"/>
              </a:rPr>
              <a:t>Incentivar el emprendimiento, generar modelos de negocio Plataforma de </a:t>
            </a:r>
            <a:r>
              <a:rPr lang="es-ES_tradnl" sz="1600" dirty="0" err="1">
                <a:solidFill>
                  <a:schemeClr val="bg1"/>
                </a:solidFill>
                <a:latin typeface="Helvetica" charset="0"/>
                <a:ea typeface="Helvetica" charset="0"/>
                <a:cs typeface="Helvetica" charset="0"/>
              </a:rPr>
              <a:t>colaboraci</a:t>
            </a:r>
            <a:r>
              <a:rPr lang="es-ES" sz="1600" dirty="0" err="1">
                <a:solidFill>
                  <a:schemeClr val="bg1"/>
                </a:solidFill>
                <a:latin typeface="Helvetica" charset="0"/>
                <a:ea typeface="Helvetica" charset="0"/>
                <a:cs typeface="Helvetica" charset="0"/>
              </a:rPr>
              <a:t>ón</a:t>
            </a:r>
            <a:r>
              <a:rPr lang="es-ES" sz="1600" dirty="0">
                <a:solidFill>
                  <a:schemeClr val="bg1"/>
                </a:solidFill>
                <a:latin typeface="Helvetica" charset="0"/>
                <a:ea typeface="Helvetica" charset="0"/>
                <a:cs typeface="Helvetica" charset="0"/>
              </a:rPr>
              <a:t> ciudadana</a:t>
            </a:r>
            <a:endParaRPr lang="es-ES_tradnl" sz="1600" dirty="0">
              <a:solidFill>
                <a:schemeClr val="bg1"/>
              </a:solidFill>
              <a:latin typeface="Helvetica" charset="0"/>
              <a:ea typeface="Helvetica" charset="0"/>
              <a:cs typeface="Helvetica" charset="0"/>
            </a:endParaRPr>
          </a:p>
          <a:p>
            <a:pPr marL="642366" lvl="1" indent="-285750">
              <a:buFont typeface="Arial" charset="0"/>
              <a:buChar char="•"/>
            </a:pPr>
            <a:r>
              <a:rPr lang="es-ES_tradnl" sz="1600" dirty="0">
                <a:solidFill>
                  <a:schemeClr val="bg1"/>
                </a:solidFill>
                <a:latin typeface="Helvetica" charset="0"/>
                <a:ea typeface="Helvetica" charset="0"/>
                <a:cs typeface="Helvetica" charset="0"/>
              </a:rPr>
              <a:t>Identificación de usos de alto impacto</a:t>
            </a:r>
          </a:p>
          <a:p>
            <a:pPr marL="642366" lvl="1" indent="-285750">
              <a:buFont typeface="Arial" charset="0"/>
              <a:buChar char="•"/>
            </a:pPr>
            <a:r>
              <a:rPr lang="es-ES_tradnl" sz="1600" dirty="0">
                <a:solidFill>
                  <a:schemeClr val="bg1"/>
                </a:solidFill>
                <a:latin typeface="Helvetica" charset="0"/>
                <a:ea typeface="Helvetica" charset="0"/>
                <a:cs typeface="Helvetica" charset="0"/>
              </a:rPr>
              <a:t>Integración con otras iniciativas (Ciudades inteligentes)</a:t>
            </a:r>
          </a:p>
          <a:p>
            <a:pPr marL="285750" indent="-285750">
              <a:buFont typeface="Arial" charset="0"/>
              <a:buChar char="•"/>
            </a:pPr>
            <a:endParaRPr lang="es-ES_tradnl" sz="1600" b="1" dirty="0">
              <a:solidFill>
                <a:schemeClr val="bg1"/>
              </a:solidFill>
            </a:endParaRPr>
          </a:p>
        </p:txBody>
      </p:sp>
    </p:spTree>
    <p:extLst>
      <p:ext uri="{BB962C8B-B14F-4D97-AF65-F5344CB8AC3E}">
        <p14:creationId xmlns:p14="http://schemas.microsoft.com/office/powerpoint/2010/main" val="407835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1045883"/>
            <a:ext cx="9144000" cy="322308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CuadroTexto 4"/>
          <p:cNvSpPr txBox="1"/>
          <p:nvPr/>
        </p:nvSpPr>
        <p:spPr>
          <a:xfrm>
            <a:off x="2812231" y="3043053"/>
            <a:ext cx="4501836" cy="1354858"/>
          </a:xfrm>
          <a:prstGeom prst="rect">
            <a:avLst/>
          </a:prstGeom>
          <a:noFill/>
        </p:spPr>
        <p:txBody>
          <a:bodyPr wrap="square" rtlCol="0">
            <a:spAutoFit/>
          </a:bodyPr>
          <a:lstStyle/>
          <a:p>
            <a:pPr lvl="0" algn="r"/>
            <a:r>
              <a:rPr lang="es-ES_tradnl" sz="2800" b="1" dirty="0">
                <a:solidFill>
                  <a:srgbClr val="FFFFFF"/>
                </a:solidFill>
                <a:latin typeface="Helvetica"/>
                <a:cs typeface="Helvetica"/>
              </a:rPr>
              <a:t>Luisa Fernanda Medina</a:t>
            </a:r>
          </a:p>
          <a:p>
            <a:pPr lvl="0" algn="r"/>
            <a:r>
              <a:rPr lang="es-ES_tradnl" sz="2000" b="1" dirty="0">
                <a:solidFill>
                  <a:srgbClr val="FFFFFF"/>
                </a:solidFill>
                <a:latin typeface="Helvetica"/>
                <a:cs typeface="Helvetica"/>
              </a:rPr>
              <a:t>Líder Datos Abiertos</a:t>
            </a:r>
          </a:p>
          <a:p>
            <a:pPr lvl="0" algn="r"/>
            <a:r>
              <a:rPr lang="es-ES_tradnl" sz="2000" b="1" dirty="0">
                <a:solidFill>
                  <a:srgbClr val="FFFFFF"/>
                </a:solidFill>
                <a:latin typeface="Helvetica"/>
                <a:cs typeface="Helvetica"/>
              </a:rPr>
              <a:t>lmedina@mintic.gov.co</a:t>
            </a:r>
          </a:p>
          <a:p>
            <a:pPr algn="r"/>
            <a:endParaRPr lang="es-ES" b="1" dirty="0">
              <a:solidFill>
                <a:srgbClr val="FFFFFF"/>
              </a:solidFill>
            </a:endParaRPr>
          </a:p>
        </p:txBody>
      </p:sp>
      <p:pic>
        <p:nvPicPr>
          <p:cNvPr id="14" name="Imagen 13" descr="compu superio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204293" y="18676"/>
            <a:ext cx="6278727" cy="3024592"/>
          </a:xfrm>
          <a:prstGeom prst="rect">
            <a:avLst/>
          </a:prstGeom>
        </p:spPr>
      </p:pic>
      <p:sp>
        <p:nvSpPr>
          <p:cNvPr id="2" name="CuadroTexto 1"/>
          <p:cNvSpPr txBox="1"/>
          <p:nvPr/>
        </p:nvSpPr>
        <p:spPr>
          <a:xfrm>
            <a:off x="3733301" y="1961072"/>
            <a:ext cx="4343400" cy="1323439"/>
          </a:xfrm>
          <a:prstGeom prst="rect">
            <a:avLst/>
          </a:prstGeom>
          <a:noFill/>
        </p:spPr>
        <p:txBody>
          <a:bodyPr wrap="square" rtlCol="0">
            <a:spAutoFit/>
          </a:bodyPr>
          <a:lstStyle/>
          <a:p>
            <a:pPr lvl="0"/>
            <a:r>
              <a:rPr lang="es-ES_tradnl" sz="6600" b="1" dirty="0">
                <a:solidFill>
                  <a:schemeClr val="bg1"/>
                </a:solidFill>
                <a:latin typeface="Helvetica"/>
                <a:cs typeface="Helvetica"/>
              </a:rPr>
              <a:t>¡Gracias!</a:t>
            </a:r>
          </a:p>
          <a:p>
            <a:endParaRPr lang="es-ES" sz="1200" dirty="0">
              <a:solidFill>
                <a:schemeClr val="bg1"/>
              </a:solidFill>
            </a:endParaRPr>
          </a:p>
        </p:txBody>
      </p:sp>
      <p:pic>
        <p:nvPicPr>
          <p:cNvPr id="4" name="Imagen 3" descr="pres_comcont_mar28_grafplazos-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679" y="4313091"/>
            <a:ext cx="7712982" cy="1401907"/>
          </a:xfrm>
          <a:prstGeom prst="rect">
            <a:avLst/>
          </a:prstGeom>
        </p:spPr>
      </p:pic>
    </p:spTree>
    <p:extLst>
      <p:ext uri="{BB962C8B-B14F-4D97-AF65-F5344CB8AC3E}">
        <p14:creationId xmlns:p14="http://schemas.microsoft.com/office/powerpoint/2010/main" val="4250518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404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32122" y="0"/>
            <a:ext cx="7093914" cy="1200329"/>
          </a:xfrm>
          <a:prstGeom prst="rect">
            <a:avLst/>
          </a:prstGeom>
          <a:noFill/>
        </p:spPr>
        <p:txBody>
          <a:bodyPr wrap="square" rtlCol="0">
            <a:spAutoFit/>
          </a:bodyPr>
          <a:lstStyle/>
          <a:p>
            <a:r>
              <a:rPr lang="es-ES" sz="3600">
                <a:solidFill>
                  <a:schemeClr val="bg1"/>
                </a:solidFill>
                <a:latin typeface="Bebas Neue" charset="0"/>
                <a:ea typeface="Bebas Neue" charset="0"/>
                <a:cs typeface="Bebas Neue" charset="0"/>
              </a:rPr>
              <a:t>¿Qué son los Datos Abiertos?</a:t>
            </a:r>
          </a:p>
          <a:p>
            <a:endParaRPr lang="es-ES_tradnl" sz="3600" dirty="0">
              <a:solidFill>
                <a:schemeClr val="bg1"/>
              </a:solidFill>
              <a:latin typeface="Bebas Neue" charset="0"/>
              <a:ea typeface="Bebas Neue" charset="0"/>
              <a:cs typeface="Bebas Neue"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37" y="757328"/>
            <a:ext cx="10241082" cy="4571911"/>
          </a:xfrm>
          <a:prstGeom prst="rect">
            <a:avLst/>
          </a:prstGeom>
        </p:spPr>
      </p:pic>
    </p:spTree>
    <p:extLst>
      <p:ext uri="{BB962C8B-B14F-4D97-AF65-F5344CB8AC3E}">
        <p14:creationId xmlns:p14="http://schemas.microsoft.com/office/powerpoint/2010/main" val="1656942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nvPr>
        </p:nvGraphicFramePr>
        <p:xfrm>
          <a:off x="4322875" y="1474718"/>
          <a:ext cx="4433392" cy="3046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p:cNvSpPr txBox="1"/>
          <p:nvPr/>
        </p:nvSpPr>
        <p:spPr>
          <a:xfrm>
            <a:off x="332121" y="0"/>
            <a:ext cx="8536107" cy="1200329"/>
          </a:xfrm>
          <a:prstGeom prst="rect">
            <a:avLst/>
          </a:prstGeom>
          <a:noFill/>
        </p:spPr>
        <p:txBody>
          <a:bodyPr wrap="square" rtlCol="0">
            <a:spAutoFit/>
          </a:bodyPr>
          <a:lstStyle/>
          <a:p>
            <a:r>
              <a:rPr lang="es-ES" sz="3600" dirty="0">
                <a:solidFill>
                  <a:schemeClr val="bg1"/>
                </a:solidFill>
                <a:latin typeface="Bebas Neue" charset="0"/>
                <a:ea typeface="Bebas Neue" charset="0"/>
                <a:cs typeface="Bebas Neue" charset="0"/>
              </a:rPr>
              <a:t>Características de los Datos Abiertos </a:t>
            </a:r>
          </a:p>
          <a:p>
            <a:endParaRPr lang="es-ES_tradnl" sz="3600" dirty="0">
              <a:solidFill>
                <a:schemeClr val="bg1"/>
              </a:solidFill>
              <a:latin typeface="Bebas Neue" charset="0"/>
              <a:ea typeface="Bebas Neue" charset="0"/>
              <a:cs typeface="Bebas Neue" charset="0"/>
            </a:endParaRPr>
          </a:p>
        </p:txBody>
      </p:sp>
      <p:sp>
        <p:nvSpPr>
          <p:cNvPr id="10" name="CuadroTexto 9"/>
          <p:cNvSpPr txBox="1"/>
          <p:nvPr/>
        </p:nvSpPr>
        <p:spPr>
          <a:xfrm>
            <a:off x="1560118" y="2345433"/>
            <a:ext cx="2469136" cy="1200329"/>
          </a:xfrm>
          <a:prstGeom prst="rect">
            <a:avLst/>
          </a:prstGeom>
          <a:noFill/>
        </p:spPr>
        <p:txBody>
          <a:bodyPr wrap="square" rtlCol="0">
            <a:spAutoFit/>
          </a:bodyPr>
          <a:lstStyle/>
          <a:p>
            <a:r>
              <a:rPr lang="es-ES" sz="2400" b="1" dirty="0">
                <a:solidFill>
                  <a:srgbClr val="941651"/>
                </a:solidFill>
              </a:rPr>
              <a:t>Todos los datos públicos deben estar disponibles</a:t>
            </a:r>
            <a:endParaRPr lang="es-CO" sz="2400" b="1" dirty="0">
              <a:solidFill>
                <a:srgbClr val="941651"/>
              </a:solidFill>
            </a:endParaRPr>
          </a:p>
        </p:txBody>
      </p:sp>
      <p:sp>
        <p:nvSpPr>
          <p:cNvPr id="11" name="Rectángulo 10"/>
          <p:cNvSpPr/>
          <p:nvPr/>
        </p:nvSpPr>
        <p:spPr>
          <a:xfrm>
            <a:off x="1502061" y="2100577"/>
            <a:ext cx="2585250" cy="2308324"/>
          </a:xfrm>
          <a:prstGeom prst="rect">
            <a:avLst/>
          </a:prstGeom>
          <a:solidFill>
            <a:schemeClr val="bg1">
              <a:lumMod val="95000"/>
            </a:schemeClr>
          </a:solidFill>
        </p:spPr>
        <p:txBody>
          <a:bodyPr wrap="square">
            <a:spAutoFit/>
          </a:bodyPr>
          <a:lstStyle/>
          <a:p>
            <a:r>
              <a:rPr lang="es-ES" sz="2400" b="1" dirty="0">
                <a:solidFill>
                  <a:srgbClr val="941651"/>
                </a:solidFill>
              </a:rPr>
              <a:t>Los datos deben ser recolectados en la fuente de origen, con el nivel de granularidad más alto posible</a:t>
            </a:r>
            <a:endParaRPr lang="es-CO" sz="2400" b="1" dirty="0">
              <a:solidFill>
                <a:srgbClr val="941651"/>
              </a:solidFill>
            </a:endParaRPr>
          </a:p>
        </p:txBody>
      </p:sp>
      <p:sp>
        <p:nvSpPr>
          <p:cNvPr id="12" name="Rectángulo 11"/>
          <p:cNvSpPr/>
          <p:nvPr/>
        </p:nvSpPr>
        <p:spPr>
          <a:xfrm>
            <a:off x="1502061" y="2054410"/>
            <a:ext cx="2585250" cy="2308324"/>
          </a:xfrm>
          <a:prstGeom prst="rect">
            <a:avLst/>
          </a:prstGeom>
          <a:solidFill>
            <a:schemeClr val="bg1">
              <a:lumMod val="95000"/>
            </a:schemeClr>
          </a:solidFill>
        </p:spPr>
        <p:txBody>
          <a:bodyPr wrap="square">
            <a:spAutoFit/>
          </a:bodyPr>
          <a:lstStyle/>
          <a:p>
            <a:r>
              <a:rPr lang="es-ES" sz="2400" b="1" dirty="0">
                <a:solidFill>
                  <a:srgbClr val="941651"/>
                </a:solidFill>
              </a:rPr>
              <a:t>Los datos deben estar disponibles tan rápido como sea necesario </a:t>
            </a:r>
          </a:p>
          <a:p>
            <a:endParaRPr lang="es-ES" sz="2400" b="1" dirty="0">
              <a:solidFill>
                <a:srgbClr val="941651"/>
              </a:solidFill>
            </a:endParaRPr>
          </a:p>
          <a:p>
            <a:endParaRPr lang="es-CO" sz="2400" b="1" dirty="0">
              <a:solidFill>
                <a:srgbClr val="941651"/>
              </a:solidFill>
            </a:endParaRPr>
          </a:p>
        </p:txBody>
      </p:sp>
      <p:sp>
        <p:nvSpPr>
          <p:cNvPr id="13" name="Rectángulo 12"/>
          <p:cNvSpPr/>
          <p:nvPr/>
        </p:nvSpPr>
        <p:spPr>
          <a:xfrm>
            <a:off x="1380397" y="2034055"/>
            <a:ext cx="2648857" cy="2308324"/>
          </a:xfrm>
          <a:prstGeom prst="rect">
            <a:avLst/>
          </a:prstGeom>
          <a:solidFill>
            <a:schemeClr val="bg1">
              <a:lumMod val="95000"/>
            </a:schemeClr>
          </a:solidFill>
        </p:spPr>
        <p:txBody>
          <a:bodyPr wrap="square">
            <a:spAutoFit/>
          </a:bodyPr>
          <a:lstStyle/>
          <a:p>
            <a:r>
              <a:rPr lang="es-ES" sz="2400" b="1" dirty="0">
                <a:solidFill>
                  <a:srgbClr val="941651"/>
                </a:solidFill>
              </a:rPr>
              <a:t>Los datos deben estar estructurados razonablemente para permitir un procesamiento automático</a:t>
            </a:r>
            <a:endParaRPr lang="es-CO" sz="2400" b="1" dirty="0">
              <a:solidFill>
                <a:srgbClr val="941651"/>
              </a:solidFill>
            </a:endParaRPr>
          </a:p>
        </p:txBody>
      </p:sp>
      <p:sp>
        <p:nvSpPr>
          <p:cNvPr id="14" name="Rectángulo 13"/>
          <p:cNvSpPr/>
          <p:nvPr/>
        </p:nvSpPr>
        <p:spPr>
          <a:xfrm>
            <a:off x="1327175" y="2008243"/>
            <a:ext cx="2848889" cy="2308324"/>
          </a:xfrm>
          <a:prstGeom prst="rect">
            <a:avLst/>
          </a:prstGeom>
          <a:solidFill>
            <a:schemeClr val="bg1">
              <a:lumMod val="95000"/>
            </a:schemeClr>
          </a:solidFill>
        </p:spPr>
        <p:txBody>
          <a:bodyPr wrap="square">
            <a:spAutoFit/>
          </a:bodyPr>
          <a:lstStyle/>
          <a:p>
            <a:r>
              <a:rPr lang="es-CO" sz="2400" b="1" dirty="0">
                <a:solidFill>
                  <a:srgbClr val="941651"/>
                </a:solidFill>
              </a:rPr>
              <a:t>Los datos deben estar disponibles para cualquiera persona, sin requerir un registro.</a:t>
            </a:r>
          </a:p>
          <a:p>
            <a:endParaRPr lang="es-CO" sz="2400" b="1" dirty="0">
              <a:solidFill>
                <a:srgbClr val="941651"/>
              </a:solidFill>
            </a:endParaRPr>
          </a:p>
        </p:txBody>
      </p:sp>
      <p:sp>
        <p:nvSpPr>
          <p:cNvPr id="15" name="Rectángulo 14"/>
          <p:cNvSpPr/>
          <p:nvPr/>
        </p:nvSpPr>
        <p:spPr>
          <a:xfrm>
            <a:off x="1196742" y="1915909"/>
            <a:ext cx="3109753" cy="2677656"/>
          </a:xfrm>
          <a:prstGeom prst="rect">
            <a:avLst/>
          </a:prstGeom>
          <a:solidFill>
            <a:schemeClr val="bg1">
              <a:lumMod val="95000"/>
            </a:schemeClr>
          </a:solidFill>
        </p:spPr>
        <p:txBody>
          <a:bodyPr wrap="square">
            <a:spAutoFit/>
          </a:bodyPr>
          <a:lstStyle/>
          <a:p>
            <a:r>
              <a:rPr lang="es-CO" sz="2400" b="1" dirty="0">
                <a:solidFill>
                  <a:srgbClr val="941651"/>
                </a:solidFill>
              </a:rPr>
              <a:t>Los datos deben estar disponibles en un formato sobre el cual ninguna entidad tiene un control exclusivo</a:t>
            </a:r>
          </a:p>
          <a:p>
            <a:endParaRPr lang="es-CO" sz="2400" b="1" dirty="0">
              <a:solidFill>
                <a:srgbClr val="941651"/>
              </a:solidFill>
            </a:endParaRPr>
          </a:p>
          <a:p>
            <a:endParaRPr lang="es-CO" sz="2400" b="1" dirty="0">
              <a:solidFill>
                <a:srgbClr val="941651"/>
              </a:solidFill>
            </a:endParaRPr>
          </a:p>
        </p:txBody>
      </p:sp>
    </p:spTree>
    <p:extLst>
      <p:ext uri="{BB962C8B-B14F-4D97-AF65-F5344CB8AC3E}">
        <p14:creationId xmlns:p14="http://schemas.microsoft.com/office/powerpoint/2010/main" val="389351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5B5321B8-31B6-1B46-B35E-54D75EA3E41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8D26E1BE-CAB4-FE44-98C8-C90DA3F6D23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C00F056F-2796-5A46-AE56-72C0656EBBC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9A05BEF1-666A-7F46-8D7D-2AFD86E84FED}"/>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2D2DEA34-E696-4340-BEDB-194324123905}"/>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1B58B316-400A-F44D-9BC6-66D10AFA7C61}"/>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53F94B3E-4CAE-424A-8152-191A1A8B9053}"/>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73C9D95B-614E-CD46-946F-3FCA696955D4}"/>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graphicEl>
                                              <a:dgm id="{DF30043C-C544-4FA6-BFFC-6E3ED7FCF183}"/>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graphicEl>
                                              <a:dgm id="{A2B6806B-09CC-A24E-A76D-11A350364CA8}"/>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graphicEl>
                                              <a:dgm id="{41692268-2F78-4012-8E64-44458CC45E61}"/>
                                            </p:graphic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graphicEl>
                                              <a:dgm id="{874D6F4E-A7D7-EB45-8BBD-959D593F9BEB}"/>
                                            </p:graphic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
                                            <p:graphicEl>
                                              <a:dgm id="{9B478EBC-49FA-4B9B-AF6F-B6A89FB88E23}"/>
                                            </p:graphic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10" grpId="0"/>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00038" y="200028"/>
            <a:ext cx="5572125" cy="1034129"/>
          </a:xfrm>
          <a:prstGeom prst="rect">
            <a:avLst/>
          </a:prstGeom>
          <a:noFill/>
        </p:spPr>
        <p:txBody>
          <a:bodyPr wrap="square" rtlCol="0">
            <a:spAutoFit/>
          </a:bodyPr>
          <a:lstStyle/>
          <a:p>
            <a:pPr>
              <a:lnSpc>
                <a:spcPct val="70000"/>
              </a:lnSpc>
            </a:pPr>
            <a:r>
              <a:rPr lang="es-ES" sz="3600" dirty="0">
                <a:solidFill>
                  <a:schemeClr val="bg1"/>
                </a:solidFill>
                <a:latin typeface="Bebas Neue" charset="0"/>
                <a:ea typeface="Bebas Neue" charset="0"/>
                <a:cs typeface="Bebas Neue" charset="0"/>
              </a:rPr>
              <a:t>Ejemplo de Datos Abiertos </a:t>
            </a:r>
          </a:p>
          <a:p>
            <a:endParaRPr lang="es-ES_tradnl" sz="3600" dirty="0">
              <a:solidFill>
                <a:schemeClr val="bg1"/>
              </a:solidFill>
              <a:latin typeface="Bebas Neue" charset="0"/>
              <a:ea typeface="Bebas Neue" charset="0"/>
              <a:cs typeface="Bebas Neue" charset="0"/>
            </a:endParaRPr>
          </a:p>
        </p:txBody>
      </p:sp>
      <p:sp>
        <p:nvSpPr>
          <p:cNvPr id="6" name="CuadroTexto 5"/>
          <p:cNvSpPr txBox="1"/>
          <p:nvPr/>
        </p:nvSpPr>
        <p:spPr>
          <a:xfrm>
            <a:off x="300038" y="985840"/>
            <a:ext cx="7600950" cy="350865"/>
          </a:xfrm>
          <a:prstGeom prst="rect">
            <a:avLst/>
          </a:prstGeom>
          <a:noFill/>
        </p:spPr>
        <p:txBody>
          <a:bodyPr wrap="square" rtlCol="0">
            <a:spAutoFit/>
          </a:bodyPr>
          <a:lstStyle/>
          <a:p>
            <a:pPr>
              <a:lnSpc>
                <a:spcPct val="70000"/>
              </a:lnSpc>
            </a:pPr>
            <a:r>
              <a:rPr lang="es-ES" sz="2400" dirty="0">
                <a:solidFill>
                  <a:schemeClr val="tx1">
                    <a:lumMod val="50000"/>
                    <a:lumOff val="50000"/>
                  </a:schemeClr>
                </a:solidFill>
                <a:latin typeface="Bebas Neue" charset="0"/>
                <a:ea typeface="Bebas Neue" charset="0"/>
                <a:cs typeface="Bebas Neue" charset="0"/>
              </a:rPr>
              <a:t>Resultados elecciones </a:t>
            </a:r>
            <a:r>
              <a:rPr lang="es-ES" sz="2400">
                <a:solidFill>
                  <a:schemeClr val="tx1">
                    <a:lumMod val="50000"/>
                    <a:lumOff val="50000"/>
                  </a:schemeClr>
                </a:solidFill>
                <a:latin typeface="Bebas Neue" charset="0"/>
                <a:ea typeface="Bebas Neue" charset="0"/>
                <a:cs typeface="Bebas Neue" charset="0"/>
              </a:rPr>
              <a:t>Nacionales 2014</a:t>
            </a:r>
            <a:endParaRPr lang="es-ES" sz="2400" dirty="0">
              <a:solidFill>
                <a:schemeClr val="tx1">
                  <a:lumMod val="50000"/>
                  <a:lumOff val="50000"/>
                </a:schemeClr>
              </a:solidFill>
              <a:latin typeface="Bebas Neue" charset="0"/>
              <a:ea typeface="Bebas Neue" charset="0"/>
              <a:cs typeface="Bebas Neue" charset="0"/>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989" y="1336705"/>
            <a:ext cx="4699001" cy="3149571"/>
          </a:xfrm>
          <a:prstGeom prst="rect">
            <a:avLst/>
          </a:prstGeom>
        </p:spPr>
      </p:pic>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t="20105" r="31019" b="31105"/>
          <a:stretch/>
        </p:blipFill>
        <p:spPr>
          <a:xfrm>
            <a:off x="1021085" y="1706169"/>
            <a:ext cx="4271867" cy="2480738"/>
          </a:xfrm>
          <a:prstGeom prst="rect">
            <a:avLst/>
          </a:prstGeom>
        </p:spPr>
      </p:pic>
      <p:grpSp>
        <p:nvGrpSpPr>
          <p:cNvPr id="37" name="Agrupar 36"/>
          <p:cNvGrpSpPr/>
          <p:nvPr/>
        </p:nvGrpSpPr>
        <p:grpSpPr>
          <a:xfrm>
            <a:off x="5720085" y="1405512"/>
            <a:ext cx="2429303" cy="3080763"/>
            <a:chOff x="5994845" y="1394757"/>
            <a:chExt cx="2457831" cy="3116941"/>
          </a:xfrm>
        </p:grpSpPr>
        <p:pic>
          <p:nvPicPr>
            <p:cNvPr id="25" name="Imagen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5330" y="3415584"/>
              <a:ext cx="1127760" cy="1066800"/>
            </a:xfrm>
            <a:prstGeom prst="rect">
              <a:avLst/>
            </a:prstGeom>
          </p:spPr>
        </p:pic>
        <p:pic>
          <p:nvPicPr>
            <p:cNvPr id="26" name="Imagen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6967" y="2415233"/>
              <a:ext cx="1097280" cy="1091184"/>
            </a:xfrm>
            <a:prstGeom prst="rect">
              <a:avLst/>
            </a:prstGeom>
          </p:spPr>
        </p:pic>
        <p:pic>
          <p:nvPicPr>
            <p:cNvPr id="27" name="Imagen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4845" y="1394757"/>
              <a:ext cx="1091184" cy="1091184"/>
            </a:xfrm>
            <a:prstGeom prst="rect">
              <a:avLst/>
            </a:prstGeom>
          </p:spPr>
        </p:pic>
        <p:pic>
          <p:nvPicPr>
            <p:cNvPr id="28" name="Imagen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8444" y="1434113"/>
              <a:ext cx="1085088" cy="1018032"/>
            </a:xfrm>
            <a:prstGeom prst="rect">
              <a:avLst/>
            </a:prstGeom>
          </p:spPr>
        </p:pic>
        <p:pic>
          <p:nvPicPr>
            <p:cNvPr id="29" name="Imagen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4668" y="3475378"/>
              <a:ext cx="1085088" cy="1036320"/>
            </a:xfrm>
            <a:prstGeom prst="rect">
              <a:avLst/>
            </a:prstGeom>
          </p:spPr>
        </p:pic>
        <p:pic>
          <p:nvPicPr>
            <p:cNvPr id="30" name="Imagen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9300" y="2448778"/>
              <a:ext cx="1103376" cy="1060704"/>
            </a:xfrm>
            <a:prstGeom prst="rect">
              <a:avLst/>
            </a:prstGeom>
          </p:spPr>
        </p:pic>
      </p:grpSp>
    </p:spTree>
    <p:extLst>
      <p:ext uri="{BB962C8B-B14F-4D97-AF65-F5344CB8AC3E}">
        <p14:creationId xmlns:p14="http://schemas.microsoft.com/office/powerpoint/2010/main" val="631152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08" y="834189"/>
            <a:ext cx="8819008" cy="4391418"/>
          </a:xfrm>
          <a:prstGeom prst="rect">
            <a:avLst/>
          </a:prstGeom>
        </p:spPr>
      </p:pic>
      <p:sp>
        <p:nvSpPr>
          <p:cNvPr id="5" name="CuadroTexto 4"/>
          <p:cNvSpPr txBox="1"/>
          <p:nvPr/>
        </p:nvSpPr>
        <p:spPr>
          <a:xfrm>
            <a:off x="1090863" y="3368842"/>
            <a:ext cx="1700463" cy="1200329"/>
          </a:xfrm>
          <a:prstGeom prst="rect">
            <a:avLst/>
          </a:prstGeom>
          <a:noFill/>
        </p:spPr>
        <p:txBody>
          <a:bodyPr wrap="square" rtlCol="0">
            <a:spAutoFit/>
          </a:bodyPr>
          <a:lstStyle/>
          <a:p>
            <a:pPr lvl="0" algn="ctr"/>
            <a:r>
              <a:rPr lang="es-ES" sz="1800" b="0" dirty="0">
                <a:solidFill>
                  <a:schemeClr val="bg1"/>
                </a:solidFill>
                <a:latin typeface="Helvetica" panose="020B0604020202020204" pitchFamily="34" charset="0"/>
                <a:cs typeface="Helvetica" panose="020B0604020202020204" pitchFamily="34" charset="0"/>
              </a:rPr>
              <a:t>El derecho de toda persona a la intimidad</a:t>
            </a:r>
            <a:endParaRPr lang="es-CO" sz="1800" dirty="0">
              <a:solidFill>
                <a:schemeClr val="bg1"/>
              </a:solidFill>
              <a:latin typeface="Helvetica" panose="020B0604020202020204" pitchFamily="34" charset="0"/>
              <a:cs typeface="Helvetica" panose="020B0604020202020204" pitchFamily="34" charset="0"/>
            </a:endParaRPr>
          </a:p>
          <a:p>
            <a:pPr algn="ctr"/>
            <a:endParaRPr lang="es-ES_tradnl" sz="1800" dirty="0">
              <a:solidFill>
                <a:schemeClr val="bg1"/>
              </a:solidFill>
            </a:endParaRPr>
          </a:p>
        </p:txBody>
      </p:sp>
      <p:sp>
        <p:nvSpPr>
          <p:cNvPr id="6" name="CuadroTexto 5"/>
          <p:cNvSpPr txBox="1"/>
          <p:nvPr/>
        </p:nvSpPr>
        <p:spPr>
          <a:xfrm>
            <a:off x="3625154" y="3230342"/>
            <a:ext cx="1946683" cy="1477328"/>
          </a:xfrm>
          <a:prstGeom prst="rect">
            <a:avLst/>
          </a:prstGeom>
          <a:noFill/>
        </p:spPr>
        <p:txBody>
          <a:bodyPr wrap="square" rtlCol="0">
            <a:spAutoFit/>
          </a:bodyPr>
          <a:lstStyle/>
          <a:p>
            <a:pPr lvl="0" algn="ctr"/>
            <a:r>
              <a:rPr lang="es-ES" sz="1800" b="0" dirty="0">
                <a:solidFill>
                  <a:schemeClr val="bg1"/>
                </a:solidFill>
                <a:latin typeface="Helvetica" panose="020B0604020202020204" pitchFamily="34" charset="0"/>
                <a:cs typeface="Helvetica" panose="020B0604020202020204" pitchFamily="34" charset="0"/>
              </a:rPr>
              <a:t>El derecho de toda persona a la vida, la salud o la seguridad</a:t>
            </a:r>
            <a:endParaRPr lang="es-CO" sz="1800" b="0" dirty="0">
              <a:solidFill>
                <a:schemeClr val="bg1"/>
              </a:solidFill>
              <a:latin typeface="Helvetica" panose="020B0604020202020204" pitchFamily="34" charset="0"/>
              <a:cs typeface="Helvetica" panose="020B0604020202020204" pitchFamily="34" charset="0"/>
            </a:endParaRPr>
          </a:p>
          <a:p>
            <a:pPr algn="ctr"/>
            <a:endParaRPr lang="es-ES_tradnl" sz="1800" dirty="0">
              <a:solidFill>
                <a:schemeClr val="bg1"/>
              </a:solidFill>
            </a:endParaRPr>
          </a:p>
        </p:txBody>
      </p:sp>
      <p:sp>
        <p:nvSpPr>
          <p:cNvPr id="7" name="CuadroTexto 6"/>
          <p:cNvSpPr txBox="1"/>
          <p:nvPr/>
        </p:nvSpPr>
        <p:spPr>
          <a:xfrm>
            <a:off x="6135566" y="3230342"/>
            <a:ext cx="2283924" cy="1477328"/>
          </a:xfrm>
          <a:prstGeom prst="rect">
            <a:avLst/>
          </a:prstGeom>
          <a:noFill/>
        </p:spPr>
        <p:txBody>
          <a:bodyPr wrap="square" rtlCol="0">
            <a:spAutoFit/>
          </a:bodyPr>
          <a:lstStyle/>
          <a:p>
            <a:pPr lvl="0" algn="ctr"/>
            <a:r>
              <a:rPr lang="es-ES" sz="1800" b="0" dirty="0">
                <a:solidFill>
                  <a:schemeClr val="bg1"/>
                </a:solidFill>
                <a:latin typeface="Helvetica" panose="020B0604020202020204" pitchFamily="34" charset="0"/>
                <a:cs typeface="Helvetica" panose="020B0604020202020204" pitchFamily="34" charset="0"/>
              </a:rPr>
              <a:t>Los secretos comerciales, industriales y profesionales</a:t>
            </a:r>
            <a:endParaRPr lang="es-CO" sz="1800" dirty="0">
              <a:solidFill>
                <a:schemeClr val="bg1"/>
              </a:solidFill>
              <a:latin typeface="Helvetica" panose="020B0604020202020204" pitchFamily="34" charset="0"/>
              <a:cs typeface="Helvetica" panose="020B0604020202020204" pitchFamily="34" charset="0"/>
            </a:endParaRPr>
          </a:p>
          <a:p>
            <a:pPr algn="ctr"/>
            <a:endParaRPr lang="es-ES_tradnl" sz="1800" dirty="0">
              <a:solidFill>
                <a:schemeClr val="bg1"/>
              </a:solidFill>
            </a:endParaRPr>
          </a:p>
        </p:txBody>
      </p:sp>
    </p:spTree>
    <p:extLst>
      <p:ext uri="{BB962C8B-B14F-4D97-AF65-F5344CB8AC3E}">
        <p14:creationId xmlns:p14="http://schemas.microsoft.com/office/powerpoint/2010/main" val="847576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74" y="639747"/>
            <a:ext cx="8630652" cy="4429984"/>
          </a:xfrm>
          <a:prstGeom prst="rect">
            <a:avLst/>
          </a:prstGeom>
        </p:spPr>
      </p:pic>
      <p:sp>
        <p:nvSpPr>
          <p:cNvPr id="7" name="CuadroTexto 6"/>
          <p:cNvSpPr txBox="1"/>
          <p:nvPr/>
        </p:nvSpPr>
        <p:spPr>
          <a:xfrm>
            <a:off x="3128211" y="1138989"/>
            <a:ext cx="1507957" cy="1047082"/>
          </a:xfrm>
          <a:prstGeom prst="rect">
            <a:avLst/>
          </a:prstGeom>
          <a:noFill/>
        </p:spPr>
        <p:txBody>
          <a:bodyPr wrap="square" rtlCol="0">
            <a:spAutoFit/>
          </a:bodyPr>
          <a:lstStyle/>
          <a:p>
            <a:pPr lvl="0" algn="ctr"/>
            <a:r>
              <a:rPr lang="es-ES" sz="1600" b="0">
                <a:solidFill>
                  <a:schemeClr val="bg1"/>
                </a:solidFill>
                <a:latin typeface="Helvetica" panose="020B0604020202020204" pitchFamily="34" charset="0"/>
                <a:cs typeface="Helvetica" panose="020B0604020202020204" pitchFamily="34" charset="0"/>
              </a:rPr>
              <a:t>La defensa y seguridad nacional</a:t>
            </a:r>
            <a:endParaRPr lang="es-ES" sz="1600">
              <a:solidFill>
                <a:schemeClr val="bg1"/>
              </a:solidFill>
            </a:endParaRPr>
          </a:p>
          <a:p>
            <a:pPr algn="ctr"/>
            <a:endParaRPr lang="es-ES_tradnl" dirty="0">
              <a:solidFill>
                <a:schemeClr val="bg1"/>
              </a:solidFill>
            </a:endParaRPr>
          </a:p>
        </p:txBody>
      </p:sp>
      <p:sp>
        <p:nvSpPr>
          <p:cNvPr id="8" name="CuadroTexto 7"/>
          <p:cNvSpPr txBox="1"/>
          <p:nvPr/>
        </p:nvSpPr>
        <p:spPr>
          <a:xfrm>
            <a:off x="3128211" y="2390274"/>
            <a:ext cx="1507957" cy="1200329"/>
          </a:xfrm>
          <a:prstGeom prst="rect">
            <a:avLst/>
          </a:prstGeom>
          <a:noFill/>
        </p:spPr>
        <p:txBody>
          <a:bodyPr wrap="square" rtlCol="0">
            <a:spAutoFit/>
          </a:bodyPr>
          <a:lstStyle/>
          <a:p>
            <a:pPr lvl="0" algn="ctr"/>
            <a:r>
              <a:rPr lang="es-ES" sz="1200" b="0">
                <a:solidFill>
                  <a:schemeClr val="bg1"/>
                </a:solidFill>
                <a:latin typeface="Helvetica" panose="020B0604020202020204" pitchFamily="34" charset="0"/>
                <a:cs typeface="Helvetica" panose="020B0604020202020204" pitchFamily="34" charset="0"/>
              </a:rPr>
              <a:t>La prevención, investigación y persecución de los delitos y las faltas disciplinarias</a:t>
            </a:r>
          </a:p>
          <a:p>
            <a:pPr algn="ctr"/>
            <a:endParaRPr lang="es-ES_tradnl" sz="1200" dirty="0">
              <a:solidFill>
                <a:schemeClr val="bg1"/>
              </a:solidFill>
            </a:endParaRPr>
          </a:p>
        </p:txBody>
      </p:sp>
      <p:sp>
        <p:nvSpPr>
          <p:cNvPr id="9" name="CuadroTexto 8"/>
          <p:cNvSpPr txBox="1"/>
          <p:nvPr/>
        </p:nvSpPr>
        <p:spPr>
          <a:xfrm>
            <a:off x="3128211" y="3879755"/>
            <a:ext cx="1507957" cy="830997"/>
          </a:xfrm>
          <a:prstGeom prst="rect">
            <a:avLst/>
          </a:prstGeom>
          <a:noFill/>
        </p:spPr>
        <p:txBody>
          <a:bodyPr wrap="square" rtlCol="0">
            <a:spAutoFit/>
          </a:bodyPr>
          <a:lstStyle/>
          <a:p>
            <a:pPr lvl="0" algn="ctr"/>
            <a:r>
              <a:rPr lang="es-ES" sz="1200" b="0">
                <a:solidFill>
                  <a:schemeClr val="bg1"/>
                </a:solidFill>
                <a:latin typeface="Helvetica" panose="020B0604020202020204" pitchFamily="34" charset="0"/>
                <a:cs typeface="Helvetica" panose="020B0604020202020204" pitchFamily="34" charset="0"/>
              </a:rPr>
              <a:t>Los derechos de la infancia y la adolescencia </a:t>
            </a:r>
          </a:p>
          <a:p>
            <a:pPr algn="ctr"/>
            <a:endParaRPr lang="es-ES_tradnl" sz="1200" dirty="0">
              <a:solidFill>
                <a:schemeClr val="bg1"/>
              </a:solidFill>
            </a:endParaRPr>
          </a:p>
        </p:txBody>
      </p:sp>
      <p:sp>
        <p:nvSpPr>
          <p:cNvPr id="10" name="CuadroTexto 9"/>
          <p:cNvSpPr txBox="1"/>
          <p:nvPr/>
        </p:nvSpPr>
        <p:spPr>
          <a:xfrm>
            <a:off x="5053264" y="1138989"/>
            <a:ext cx="1507957" cy="800860"/>
          </a:xfrm>
          <a:prstGeom prst="rect">
            <a:avLst/>
          </a:prstGeom>
          <a:noFill/>
        </p:spPr>
        <p:txBody>
          <a:bodyPr wrap="square" rtlCol="0">
            <a:spAutoFit/>
          </a:bodyPr>
          <a:lstStyle/>
          <a:p>
            <a:pPr lvl="0" algn="ctr"/>
            <a:r>
              <a:rPr lang="es-ES" sz="1600" b="0" dirty="0">
                <a:solidFill>
                  <a:schemeClr val="bg1"/>
                </a:solidFill>
                <a:latin typeface="Helvetica" panose="020B0604020202020204" pitchFamily="34" charset="0"/>
                <a:cs typeface="Helvetica" panose="020B0604020202020204" pitchFamily="34" charset="0"/>
              </a:rPr>
              <a:t>La seguridad pública</a:t>
            </a:r>
            <a:endParaRPr lang="es-CO" sz="1600" b="0" dirty="0">
              <a:solidFill>
                <a:schemeClr val="bg1"/>
              </a:solidFill>
              <a:latin typeface="Helvetica" panose="020B0604020202020204" pitchFamily="34" charset="0"/>
              <a:cs typeface="Helvetica" panose="020B0604020202020204" pitchFamily="34" charset="0"/>
            </a:endParaRPr>
          </a:p>
          <a:p>
            <a:pPr algn="ctr"/>
            <a:endParaRPr lang="es-ES_tradnl" dirty="0">
              <a:solidFill>
                <a:schemeClr val="bg1"/>
              </a:solidFill>
            </a:endParaRPr>
          </a:p>
        </p:txBody>
      </p:sp>
      <p:sp>
        <p:nvSpPr>
          <p:cNvPr id="11" name="CuadroTexto 10"/>
          <p:cNvSpPr txBox="1"/>
          <p:nvPr/>
        </p:nvSpPr>
        <p:spPr>
          <a:xfrm>
            <a:off x="5053263" y="2439091"/>
            <a:ext cx="1507957" cy="1015663"/>
          </a:xfrm>
          <a:prstGeom prst="rect">
            <a:avLst/>
          </a:prstGeom>
          <a:noFill/>
        </p:spPr>
        <p:txBody>
          <a:bodyPr wrap="square" rtlCol="0">
            <a:spAutoFit/>
          </a:bodyPr>
          <a:lstStyle/>
          <a:p>
            <a:pPr lvl="0" algn="ctr"/>
            <a:r>
              <a:rPr lang="es-ES" sz="1200" b="0">
                <a:solidFill>
                  <a:schemeClr val="bg1"/>
                </a:solidFill>
                <a:latin typeface="Helvetica" panose="020B0604020202020204" pitchFamily="34" charset="0"/>
                <a:cs typeface="Helvetica" panose="020B0604020202020204" pitchFamily="34" charset="0"/>
              </a:rPr>
              <a:t>El debido proceso y la igualdad de las partes en los procesos judiciales</a:t>
            </a:r>
          </a:p>
          <a:p>
            <a:pPr algn="ctr"/>
            <a:endParaRPr lang="es-ES_tradnl" sz="1200" dirty="0">
              <a:solidFill>
                <a:schemeClr val="bg1"/>
              </a:solidFill>
            </a:endParaRPr>
          </a:p>
        </p:txBody>
      </p:sp>
      <p:sp>
        <p:nvSpPr>
          <p:cNvPr id="12" name="CuadroTexto 11"/>
          <p:cNvSpPr txBox="1"/>
          <p:nvPr/>
        </p:nvSpPr>
        <p:spPr>
          <a:xfrm>
            <a:off x="5053263" y="3885796"/>
            <a:ext cx="1507957" cy="646331"/>
          </a:xfrm>
          <a:prstGeom prst="rect">
            <a:avLst/>
          </a:prstGeom>
          <a:noFill/>
        </p:spPr>
        <p:txBody>
          <a:bodyPr wrap="square" rtlCol="0">
            <a:spAutoFit/>
          </a:bodyPr>
          <a:lstStyle/>
          <a:p>
            <a:pPr lvl="0" algn="ctr"/>
            <a:r>
              <a:rPr lang="es-ES" sz="1200" b="0">
                <a:solidFill>
                  <a:schemeClr val="bg1"/>
                </a:solidFill>
                <a:latin typeface="Helvetica" panose="020B0604020202020204" pitchFamily="34" charset="0"/>
                <a:cs typeface="Helvetica" panose="020B0604020202020204" pitchFamily="34" charset="0"/>
              </a:rPr>
              <a:t>La estabilidad Macroeconómica y financiera del país</a:t>
            </a:r>
            <a:endParaRPr lang="es-ES" sz="1200" b="0" dirty="0">
              <a:solidFill>
                <a:schemeClr val="bg1"/>
              </a:solidFill>
              <a:latin typeface="Helvetica" panose="020B0604020202020204" pitchFamily="34" charset="0"/>
              <a:cs typeface="Helvetica" panose="020B0604020202020204" pitchFamily="34" charset="0"/>
            </a:endParaRPr>
          </a:p>
        </p:txBody>
      </p:sp>
      <p:sp>
        <p:nvSpPr>
          <p:cNvPr id="13" name="CuadroTexto 12"/>
          <p:cNvSpPr txBox="1"/>
          <p:nvPr/>
        </p:nvSpPr>
        <p:spPr>
          <a:xfrm>
            <a:off x="6970295" y="1201185"/>
            <a:ext cx="1507957" cy="738664"/>
          </a:xfrm>
          <a:prstGeom prst="rect">
            <a:avLst/>
          </a:prstGeom>
          <a:noFill/>
        </p:spPr>
        <p:txBody>
          <a:bodyPr wrap="square" rtlCol="0">
            <a:spAutoFit/>
          </a:bodyPr>
          <a:lstStyle/>
          <a:p>
            <a:pPr lvl="0" algn="ctr"/>
            <a:r>
              <a:rPr lang="es-ES" sz="1400" b="0">
                <a:solidFill>
                  <a:schemeClr val="bg1"/>
                </a:solidFill>
                <a:latin typeface="Helvetica" panose="020B0604020202020204" pitchFamily="34" charset="0"/>
                <a:cs typeface="Helvetica" panose="020B0604020202020204" pitchFamily="34" charset="0"/>
              </a:rPr>
              <a:t>Las relaciones internacionales</a:t>
            </a:r>
          </a:p>
          <a:p>
            <a:pPr algn="ctr"/>
            <a:endParaRPr lang="es-ES_tradnl" sz="1400" dirty="0">
              <a:solidFill>
                <a:schemeClr val="bg1"/>
              </a:solidFill>
            </a:endParaRPr>
          </a:p>
        </p:txBody>
      </p:sp>
      <p:sp>
        <p:nvSpPr>
          <p:cNvPr id="14" name="CuadroTexto 13"/>
          <p:cNvSpPr txBox="1"/>
          <p:nvPr/>
        </p:nvSpPr>
        <p:spPr>
          <a:xfrm>
            <a:off x="6833938" y="2485407"/>
            <a:ext cx="1780672" cy="954107"/>
          </a:xfrm>
          <a:prstGeom prst="rect">
            <a:avLst/>
          </a:prstGeom>
          <a:noFill/>
        </p:spPr>
        <p:txBody>
          <a:bodyPr wrap="square" rtlCol="0">
            <a:spAutoFit/>
          </a:bodyPr>
          <a:lstStyle/>
          <a:p>
            <a:pPr lvl="0" algn="ctr"/>
            <a:r>
              <a:rPr lang="es-ES" sz="1400" b="0">
                <a:solidFill>
                  <a:schemeClr val="bg1"/>
                </a:solidFill>
                <a:latin typeface="Helvetica" panose="020B0604020202020204" pitchFamily="34" charset="0"/>
                <a:cs typeface="Helvetica" panose="020B0604020202020204" pitchFamily="34" charset="0"/>
              </a:rPr>
              <a:t>La administración efectiva de la justicia</a:t>
            </a:r>
          </a:p>
          <a:p>
            <a:pPr algn="ctr"/>
            <a:endParaRPr lang="es-ES_tradnl" sz="1400" dirty="0">
              <a:solidFill>
                <a:schemeClr val="bg1"/>
              </a:solidFill>
            </a:endParaRPr>
          </a:p>
        </p:txBody>
      </p:sp>
      <p:sp>
        <p:nvSpPr>
          <p:cNvPr id="15" name="CuadroTexto 14"/>
          <p:cNvSpPr txBox="1"/>
          <p:nvPr/>
        </p:nvSpPr>
        <p:spPr>
          <a:xfrm>
            <a:off x="6833938" y="3756645"/>
            <a:ext cx="1780672" cy="646331"/>
          </a:xfrm>
          <a:prstGeom prst="rect">
            <a:avLst/>
          </a:prstGeom>
          <a:noFill/>
        </p:spPr>
        <p:txBody>
          <a:bodyPr wrap="square" rtlCol="0">
            <a:spAutoFit/>
          </a:bodyPr>
          <a:lstStyle/>
          <a:p>
            <a:pPr lvl="0" algn="ctr"/>
            <a:r>
              <a:rPr lang="es-ES" sz="1800" b="0">
                <a:solidFill>
                  <a:schemeClr val="bg1"/>
                </a:solidFill>
                <a:latin typeface="Helvetica" panose="020B0604020202020204" pitchFamily="34" charset="0"/>
                <a:cs typeface="Helvetica" panose="020B0604020202020204" pitchFamily="34" charset="0"/>
              </a:rPr>
              <a:t>La salud</a:t>
            </a:r>
          </a:p>
          <a:p>
            <a:pPr lvl="0" algn="ctr"/>
            <a:r>
              <a:rPr lang="es-ES" sz="1800" b="0" dirty="0">
                <a:solidFill>
                  <a:schemeClr val="bg1"/>
                </a:solidFill>
                <a:latin typeface="Helvetica" panose="020B0604020202020204" pitchFamily="34" charset="0"/>
                <a:cs typeface="Helvetica" panose="020B0604020202020204" pitchFamily="34" charset="0"/>
              </a:rPr>
              <a:t>pública </a:t>
            </a:r>
            <a:endParaRPr lang="es-CO" sz="18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191170989"/>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1305</TotalTime>
  <Words>3011</Words>
  <Application>Microsoft Macintosh PowerPoint</Application>
  <PresentationFormat>Presentación en pantalla (16:10)</PresentationFormat>
  <Paragraphs>360</Paragraphs>
  <Slides>35</Slides>
  <Notes>34</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35</vt:i4>
      </vt:variant>
    </vt:vector>
  </HeadingPairs>
  <TitlesOfParts>
    <vt:vector size="45" baseType="lpstr">
      <vt:lpstr>Bebas Neue</vt:lpstr>
      <vt:lpstr>Calibri</vt:lpstr>
      <vt:lpstr>Calibri Light</vt:lpstr>
      <vt:lpstr>Century Gothic</vt:lpstr>
      <vt:lpstr>Helvetica</vt:lpstr>
      <vt:lpstr>Helvetica LT Std</vt:lpstr>
      <vt:lpstr>Segoe</vt:lpstr>
      <vt:lpstr>Trebuchet MS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Diana Carolina Jurado Aldana</dc:creator>
  <cp:lastModifiedBy>Luisa Fernanda Medina Martinez</cp:lastModifiedBy>
  <cp:revision>130</cp:revision>
  <cp:lastPrinted>2016-04-20T21:53:48Z</cp:lastPrinted>
  <dcterms:created xsi:type="dcterms:W3CDTF">2016-04-19T15:37:13Z</dcterms:created>
  <dcterms:modified xsi:type="dcterms:W3CDTF">2016-07-30T20:14:03Z</dcterms:modified>
</cp:coreProperties>
</file>